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45"/>
  </p:notesMasterIdLst>
  <p:sldIdLst>
    <p:sldId id="256" r:id="rId4"/>
    <p:sldId id="257" r:id="rId5"/>
    <p:sldId id="258" r:id="rId6"/>
    <p:sldId id="259" r:id="rId7"/>
    <p:sldId id="331" r:id="rId8"/>
    <p:sldId id="261" r:id="rId9"/>
    <p:sldId id="262" r:id="rId10"/>
    <p:sldId id="323" r:id="rId11"/>
    <p:sldId id="330" r:id="rId12"/>
    <p:sldId id="393" r:id="rId13"/>
    <p:sldId id="266" r:id="rId14"/>
    <p:sldId id="269" r:id="rId15"/>
    <p:sldId id="270" r:id="rId16"/>
    <p:sldId id="271" r:id="rId17"/>
    <p:sldId id="275" r:id="rId18"/>
    <p:sldId id="276" r:id="rId19"/>
    <p:sldId id="278" r:id="rId20"/>
    <p:sldId id="325" r:id="rId21"/>
    <p:sldId id="280" r:id="rId22"/>
    <p:sldId id="281" r:id="rId23"/>
    <p:sldId id="282" r:id="rId24"/>
    <p:sldId id="327" r:id="rId25"/>
    <p:sldId id="328" r:id="rId26"/>
    <p:sldId id="329" r:id="rId27"/>
    <p:sldId id="287" r:id="rId28"/>
    <p:sldId id="288" r:id="rId29"/>
    <p:sldId id="289" r:id="rId30"/>
    <p:sldId id="290" r:id="rId31"/>
    <p:sldId id="291" r:id="rId32"/>
    <p:sldId id="292" r:id="rId33"/>
    <p:sldId id="296" r:id="rId34"/>
    <p:sldId id="297" r:id="rId35"/>
    <p:sldId id="298" r:id="rId36"/>
    <p:sldId id="299" r:id="rId37"/>
    <p:sldId id="301" r:id="rId38"/>
    <p:sldId id="304" r:id="rId39"/>
    <p:sldId id="326" r:id="rId40"/>
    <p:sldId id="332" r:id="rId41"/>
    <p:sldId id="317" r:id="rId42"/>
    <p:sldId id="394" r:id="rId43"/>
    <p:sldId id="319" r:id="rId44"/>
  </p:sldIdLst>
  <p:sldSz cx="9906000" cy="6858000" type="A4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2" autoAdjust="0"/>
    <p:restoredTop sz="94713" autoAdjust="0"/>
  </p:normalViewPr>
  <p:slideViewPr>
    <p:cSldViewPr>
      <p:cViewPr varScale="1">
        <p:scale>
          <a:sx n="111" d="100"/>
          <a:sy n="111" d="100"/>
        </p:scale>
        <p:origin x="-1290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формата примечаний щёлкните мышью</a:t>
            </a:r>
          </a:p>
        </p:txBody>
      </p:sp>
      <p:sp>
        <p:nvSpPr>
          <p:cNvPr id="22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1363" cy="534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r>
              <a:rPr lang="ru-RU" altLang="ru-RU"/>
              <a:t>&lt;верхний колонтитул&gt;</a:t>
            </a:r>
          </a:p>
        </p:txBody>
      </p:sp>
      <p:sp>
        <p:nvSpPr>
          <p:cNvPr id="230" name="PlaceHolder 3"/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34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r>
              <a:rPr lang="ru-RU" altLang="ru-RU"/>
              <a:t>&lt;дата/время&gt;</a:t>
            </a:r>
          </a:p>
        </p:txBody>
      </p:sp>
      <p:sp>
        <p:nvSpPr>
          <p:cNvPr id="231" name="PlaceHolder 4"/>
          <p:cNvSpPr>
            <a:spLocks noGrp="1"/>
          </p:cNvSpPr>
          <p:nvPr>
            <p:ph type="ftr"/>
          </p:nvPr>
        </p:nvSpPr>
        <p:spPr>
          <a:xfrm>
            <a:off x="0" y="10156825"/>
            <a:ext cx="3281363" cy="53498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r>
              <a:rPr lang="ru-RU" altLang="ru-RU"/>
              <a:t>&lt;нижний колонтитул&gt;</a:t>
            </a:r>
          </a:p>
        </p:txBody>
      </p:sp>
      <p:sp>
        <p:nvSpPr>
          <p:cNvPr id="232" name="PlaceHolder 5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F9DB904E-EF6D-4CFB-A3DE-96D8F86C52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9063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87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377F848C-3150-4565-84F6-0EC16B4C07DA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6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17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B4F14A9F-A512-43D7-86D4-AF9FF391501B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18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19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02F311D1-FA28-40F8-8747-46B8254C4417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19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21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1BF90D13-0AEC-4F30-860D-4AA51D94D936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20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23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ABD50E27-F0B3-4F04-A057-FE9A328F67B4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21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403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l"/>
            <a:fld id="{C1330C21-BDE2-4ED3-82A8-A9256CF495BC}" type="slidenum">
              <a:rPr lang="ru-RU" altLang="ru-RU" sz="1800"/>
              <a:pPr algn="l"/>
              <a:t>22</a:t>
            </a:fld>
            <a:endParaRPr lang="ru-RU" altLang="ru-RU" sz="18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608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l"/>
            <a:fld id="{11F1EAE8-231B-42BC-BCEA-A01B21E29E12}" type="slidenum">
              <a:rPr lang="ru-RU" altLang="ru-RU" sz="1800"/>
              <a:pPr algn="l"/>
              <a:t>23</a:t>
            </a:fld>
            <a:endParaRPr lang="ru-RU" altLang="ru-RU" sz="18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31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89AC5B22-67F9-480E-B3A1-5F5231FAA96D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25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33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0DB33D1B-B22F-410F-999B-8BD31BCF50E4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26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35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57ACDB66-3120-49E8-B8A6-47E247DDE3F8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27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37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B0E5C147-776A-4B2A-B9A2-67BCA0F20877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28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89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E681FC3D-A765-4BB4-A988-A34BEAAF3766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7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39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32C7F6F6-055B-4404-B5D8-CBF784C20C1B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29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41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0592DA4E-312D-43B6-A457-244D9215A8B1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30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49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31DE3184-8281-44BF-87FC-86C49AA6B231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32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51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FF501256-16F5-4E17-988C-B6853F54C423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33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53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6AD77188-2606-4EF2-BFA5-8B6E8C9D220E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34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57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D66BC668-70CF-4E2B-B196-98DB0C9EC7D6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35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63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4130A77D-00AC-4E9F-96B5-A928DFB33561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36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270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2708" name="Номер слайда 3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l"/>
            <a:fld id="{7DACD36A-8EC1-47AE-9E6C-0AFE9098018D}" type="slidenum">
              <a:rPr lang="ru-RU" altLang="ru-RU" sz="1800"/>
              <a:pPr algn="l"/>
              <a:t>37</a:t>
            </a:fld>
            <a:endParaRPr lang="ru-RU" altLang="ru-RU" sz="18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475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4756" name="Номер слайда 3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fld id="{EC7CFA43-A5F5-4B57-BAC8-8E7BFE0A5990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/>
              <a:t>38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89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E0683875-50C9-486C-ABDC-4017FC36D3AD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39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43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l"/>
            <a:fld id="{8D8DEC52-B9D1-43F4-8584-2C52F0DFC25E}" type="slidenum">
              <a:rPr lang="ru-RU" altLang="ru-RU" sz="1800"/>
              <a:pPr algn="l"/>
              <a:t>8</a:t>
            </a:fld>
            <a:endParaRPr lang="ru-RU" altLang="ru-RU"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93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2897AA06-419A-4591-BEDC-794F10F0D409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99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C12F4322-6EC6-48BC-AEF6-2947F485BF2A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01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05F2F1C0-5608-420C-B6F1-30D9C7B9A260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13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03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600A144F-AD6A-4515-B5CE-AF9D8A32B37D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14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11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CD825C4D-0703-43AC-AA52-E3154130452F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15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1638" cy="35956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13" name="CustomShape 2"/>
          <p:cNvSpPr/>
          <p:nvPr/>
        </p:nvSpPr>
        <p:spPr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eaLnBrk="1" hangingPunct="1"/>
            <a:fld id="{EDE228A0-90B7-47C5-95F7-49FFBA26147B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16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63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59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78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35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E4B518-0A33-40F2-BD3F-ED0173075F23}" type="datetime1">
              <a:rPr lang="ru-RU"/>
              <a:pPr>
                <a:defRPr/>
              </a:pPr>
              <a:t>28.05.2024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68A67CC-5CE5-4BCE-B21E-9D4A9A7D6E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8727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3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710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19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188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51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4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84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46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2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16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3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17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19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9B98F7-81A2-40D2-97A7-8A1844654156}" type="datetime1">
              <a:rPr lang="ru-RU"/>
              <a:pPr>
                <a:defRPr/>
              </a:pPr>
              <a:t>28.05.2024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2CAEFD4-F6DB-4CD2-9416-756462EAF7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897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149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072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5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53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43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34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890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146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26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4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40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445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013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CD09C966-24DA-4C27-83CF-0EE135EFCD72}" type="datetime1">
              <a:rPr lang="ru-RU"/>
              <a:pPr>
                <a:defRPr/>
              </a:pPr>
              <a:t>28.05.2024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90486E-4EA6-418C-99C6-AD1F02E676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001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4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8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21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8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19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000" y="222840"/>
            <a:ext cx="8915040" cy="1246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14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495300" y="273050"/>
            <a:ext cx="89154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95300" y="1604963"/>
            <a:ext cx="89154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  <p:sldLayoutId id="214748442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ceHolder 1"/>
          <p:cNvSpPr>
            <a:spLocks noGrp="1"/>
          </p:cNvSpPr>
          <p:nvPr>
            <p:ph type="title"/>
          </p:nvPr>
        </p:nvSpPr>
        <p:spPr bwMode="auto">
          <a:xfrm>
            <a:off x="495300" y="222250"/>
            <a:ext cx="89138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95300" y="1604963"/>
            <a:ext cx="89154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  <p:sldLayoutId id="21474844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ceHolder 1"/>
          <p:cNvSpPr>
            <a:spLocks noGrp="1"/>
          </p:cNvSpPr>
          <p:nvPr>
            <p:ph type="title"/>
          </p:nvPr>
        </p:nvSpPr>
        <p:spPr bwMode="auto">
          <a:xfrm>
            <a:off x="495300" y="273050"/>
            <a:ext cx="89154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95300" y="1604963"/>
            <a:ext cx="89154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  <p:sldLayoutId id="2147484427" r:id="rId12"/>
    <p:sldLayoutId id="214748443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hyperlink" Target="https://&#1073;&#1072;&#1090;&#1072;&#1081;&#1089;&#1082;-&#1086;&#1092;&#1080;&#1094;&#1080;&#1072;&#1083;&#1100;&#1085;&#1099;&#1081;.&#1088;&#1092;/investment/novyy-razdel/" TargetMode="External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hyperlink" Target="https://&#1073;&#1072;&#1090;&#1072;&#1081;&#1089;&#1082;-&#1086;&#1092;&#1080;&#1094;&#1080;&#1072;&#1083;&#1100;&#1085;&#1099;&#1081;.&#1088;&#1092;/Organ_ADM/komitet-po-upravleniyu-imushchestvom/uchet-i-rasporyazhenie-munitsipalnym-imushchestvom.php" TargetMode="External"/><Relationship Id="rId9" Type="http://schemas.openxmlformats.org/officeDocument/2006/relationships/image" Target="../media/image79.png"/><Relationship Id="rId1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png"/><Relationship Id="rId9" Type="http://schemas.openxmlformats.org/officeDocument/2006/relationships/image" Target="../media/image9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4.png"/><Relationship Id="rId4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2.png"/><Relationship Id="rId4" Type="http://schemas.openxmlformats.org/officeDocument/2006/relationships/image" Target="../media/image1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9.png"/><Relationship Id="rId4" Type="http://schemas.openxmlformats.org/officeDocument/2006/relationships/image" Target="../media/image11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7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16.png"/><Relationship Id="rId4" Type="http://schemas.openxmlformats.org/officeDocument/2006/relationships/image" Target="../media/image1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3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_____Microsoft_Excel4.xls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40.png"/><Relationship Id="rId4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3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__________Microsoft_Excel5.xls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__________Microsoft_Excel1.xls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__________Microsoft_Excel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oleObject" Target="../embeddings/__________Microsoft_Excel3.xls"/><Relationship Id="rId4" Type="http://schemas.openxmlformats.org/officeDocument/2006/relationships/image" Target="../media/image19.pn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7613650" y="158750"/>
            <a:ext cx="2147888" cy="722313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000000"/>
                </a:solidFill>
              </a:rPr>
              <a:t>РОСТОВСКАЯ ОБЛАСТЬ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9039225" y="158750"/>
            <a:ext cx="722313" cy="722313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 w="25560">
            <a:noFill/>
          </a:ln>
          <a:effectLst>
            <a:outerShdw>
              <a:srgbClr val="000000">
                <a:alpha val="9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3"/>
          <p:cNvSpPr/>
          <p:nvPr/>
        </p:nvSpPr>
        <p:spPr>
          <a:xfrm>
            <a:off x="627063" y="4879975"/>
            <a:ext cx="7312025" cy="14589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ИНВЕСТИЦИОННЫЙ ПРОФИЛЬ </a:t>
            </a: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МУНИЦИПАЛЬНОГО ОБРАЗОВАНИЯ </a:t>
            </a: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«ГОРОД БАТАЙСК»</a:t>
            </a:r>
          </a:p>
          <a:p>
            <a:pPr eaLnBrk="1" hangingPunct="1"/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236" name="CustomShape 4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@ МАТЕРИАЛ ПОДГОТОВЛЕН АДМИНИСТРАЦИЕЙ ГОРОДА БАТАЙСКА</a:t>
            </a:r>
          </a:p>
        </p:txBody>
      </p:sp>
      <p:sp>
        <p:nvSpPr>
          <p:cNvPr id="238" name="CustomShape 5"/>
          <p:cNvSpPr/>
          <p:nvPr/>
        </p:nvSpPr>
        <p:spPr>
          <a:xfrm>
            <a:off x="9291638" y="460375"/>
            <a:ext cx="217487" cy="131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39" name="CustomShape 6"/>
          <p:cNvSpPr/>
          <p:nvPr/>
        </p:nvSpPr>
        <p:spPr>
          <a:xfrm>
            <a:off x="7856538" y="3509963"/>
            <a:ext cx="1668462" cy="40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FFFFFF"/>
                </a:solidFill>
              </a:rPr>
              <a:t>В РАМКЕ СЛЕДУЕТ КРУПНО РАЗМЕСТИТЬ ГЕРБ ВАШЕГО МУНИЦИПАЛИТЕТА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240" name="CustomShape 7"/>
          <p:cNvSpPr/>
          <p:nvPr/>
        </p:nvSpPr>
        <p:spPr>
          <a:xfrm>
            <a:off x="858838" y="3509963"/>
            <a:ext cx="1738312" cy="40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FFFFFF"/>
                </a:solidFill>
              </a:rPr>
              <a:t>В РАМКЕ СЛЕДУЕТ РАЗМЕСТИТЬ ФОТО ВАШЕГО МУНИЦИПАЛИТЕТА</a:t>
            </a:r>
            <a:endParaRPr lang="ru-RU" altLang="ru-RU" sz="900">
              <a:solidFill>
                <a:srgbClr val="000000"/>
              </a:solidFill>
            </a:endParaRPr>
          </a:p>
        </p:txBody>
      </p:sp>
      <p:pic>
        <p:nvPicPr>
          <p:cNvPr id="8201" name="Рисунок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1214438"/>
            <a:ext cx="222408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1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357188"/>
            <a:ext cx="6175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" descr="C:\Users\админ\AppData\Local\Packages\Microsoft.Windows.Photos_8wekyb3d8bbwe\TempState\ShareServiceTempFolder\XXL_height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214438"/>
            <a:ext cx="721518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/>
          <p:cNvSpPr/>
          <p:nvPr/>
        </p:nvSpPr>
        <p:spPr>
          <a:xfrm>
            <a:off x="5305425" y="1428750"/>
            <a:ext cx="4497388" cy="1081088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100" b="1" dirty="0">
                <a:solidFill>
                  <a:srgbClr val="4756A0"/>
                </a:solidFill>
                <a:cs typeface="Arial" panose="020B0604020202020204" pitchFamily="34" charset="0"/>
              </a:rPr>
              <a:t>52,31 %</a:t>
            </a:r>
            <a:endParaRPr lang="x-none" sz="1100" dirty="0">
              <a:solidFill>
                <a:schemeClr val="tx2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305425" y="2692400"/>
            <a:ext cx="4497388" cy="10795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100" b="1" dirty="0">
                <a:solidFill>
                  <a:srgbClr val="4756A0"/>
                </a:solidFill>
                <a:cs typeface="Arial" panose="020B0604020202020204" pitchFamily="34" charset="0"/>
              </a:rPr>
              <a:t>46,15 %</a:t>
            </a:r>
            <a:endParaRPr lang="x-none" sz="1100" dirty="0">
              <a:solidFill>
                <a:schemeClr val="tx2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305425" y="3954463"/>
            <a:ext cx="4497388" cy="1081087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100" b="1" dirty="0">
                <a:solidFill>
                  <a:srgbClr val="4756A0"/>
                </a:solidFill>
                <a:cs typeface="Arial" panose="020B0604020202020204" pitchFamily="34" charset="0"/>
              </a:rPr>
              <a:t>56,92 %</a:t>
            </a:r>
            <a:endParaRPr lang="x-none" sz="1100" dirty="0">
              <a:solidFill>
                <a:schemeClr val="tx2"/>
              </a:solidFill>
            </a:endParaRPr>
          </a:p>
        </p:txBody>
      </p: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627063" y="550863"/>
            <a:ext cx="73183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cs typeface="Arial" charset="0"/>
              </a:rPr>
              <a:t>ОЦЕНКА УСЛУГ ПО ЖИЗНЕОБЕСПЕЧЕНИЮ</a:t>
            </a:r>
            <a:endParaRPr lang="ru-RU" altLang="ru-RU" sz="2400" b="1">
              <a:cs typeface="Arial" charset="0"/>
            </a:endParaRPr>
          </a:p>
          <a:p>
            <a:r>
              <a:rPr lang="ru-RU" altLang="ru-RU" sz="2400" b="1">
                <a:cs typeface="Arial" charset="0"/>
              </a:rPr>
              <a:t>( % удовлетворенности)</a:t>
            </a:r>
            <a:endParaRPr lang="ru-RU" altLang="ru-RU" sz="2400">
              <a:cs typeface="Arial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7063" y="163513"/>
            <a:ext cx="2108200" cy="27463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>
              <a:defRPr/>
            </a:pPr>
            <a:r>
              <a:rPr lang="ru-RU" altLang="ru-RU" sz="800" b="1">
                <a:solidFill>
                  <a:schemeClr val="bg1"/>
                </a:solidFill>
                <a:cs typeface="Arial" panose="020B0604020202020204" pitchFamily="34" charset="0"/>
              </a:rPr>
              <a:t>оценка услуг по жизнеобеспечению</a:t>
            </a:r>
          </a:p>
        </p:txBody>
      </p:sp>
      <p:sp>
        <p:nvSpPr>
          <p:cNvPr id="20487" name="Номер слайда 5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059863" y="6607175"/>
            <a:ext cx="72707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1A7707-3F1C-4343-84C8-DDD4E3B2FB8E}" type="slidenum">
              <a:rPr lang="ru-RU" altLang="ru-RU" sz="800">
                <a:cs typeface="Arial" charset="0"/>
              </a:rPr>
              <a:pPr/>
              <a:t>10</a:t>
            </a:fld>
            <a:endParaRPr lang="ru-RU" altLang="ru-RU" sz="800">
              <a:cs typeface="Arial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7063" y="5218113"/>
            <a:ext cx="9175750" cy="1079500"/>
          </a:xfrm>
          <a:prstGeom prst="roundRect">
            <a:avLst>
              <a:gd name="adj" fmla="val 253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5638" y="1419225"/>
            <a:ext cx="4497387" cy="1081088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100" b="1" dirty="0">
                <a:solidFill>
                  <a:srgbClr val="4756A0"/>
                </a:solidFill>
                <a:cs typeface="Arial" panose="020B0604020202020204" pitchFamily="34" charset="0"/>
              </a:rPr>
              <a:t>52,71 %</a:t>
            </a:r>
            <a:endParaRPr lang="x-none" sz="1100" dirty="0">
              <a:solidFill>
                <a:schemeClr val="tx2"/>
              </a:solidFill>
            </a:endParaRPr>
          </a:p>
        </p:txBody>
      </p:sp>
      <p:sp>
        <p:nvSpPr>
          <p:cNvPr id="20490" name="TextBox 24"/>
          <p:cNvSpPr txBox="1">
            <a:spLocks noChangeArrowheads="1"/>
          </p:cNvSpPr>
          <p:nvPr/>
        </p:nvSpPr>
        <p:spPr bwMode="auto">
          <a:xfrm>
            <a:off x="906463" y="1735138"/>
            <a:ext cx="40798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ТРАНСПОРТНОЕ ОБСЛУЖИВАНИЕ</a:t>
            </a:r>
            <a:endParaRPr lang="ru-RU" altLang="ru-RU" sz="1100" b="1">
              <a:solidFill>
                <a:srgbClr val="4756A0"/>
              </a:solidFill>
              <a:cs typeface="Arial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27063" y="2681288"/>
            <a:ext cx="4497387" cy="10795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100" b="1" dirty="0">
                <a:solidFill>
                  <a:srgbClr val="4756A0"/>
                </a:solidFill>
                <a:cs typeface="Arial" panose="020B0604020202020204" pitchFamily="34" charset="0"/>
              </a:rPr>
              <a:t>69,67 %</a:t>
            </a:r>
            <a:endParaRPr lang="x-none" sz="1100" dirty="0">
              <a:solidFill>
                <a:schemeClr val="tx2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27063" y="3954463"/>
            <a:ext cx="4497387" cy="1081087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100" b="1" dirty="0">
                <a:solidFill>
                  <a:srgbClr val="4756A0"/>
                </a:solidFill>
                <a:cs typeface="Arial" panose="020B0604020202020204" pitchFamily="34" charset="0"/>
              </a:rPr>
              <a:t>55,38 %</a:t>
            </a:r>
            <a:endParaRPr lang="x-none" sz="1100" dirty="0">
              <a:solidFill>
                <a:schemeClr val="tx2"/>
              </a:solidFill>
            </a:endParaRPr>
          </a:p>
        </p:txBody>
      </p:sp>
      <p:sp>
        <p:nvSpPr>
          <p:cNvPr id="20493" name="TextBox 59"/>
          <p:cNvSpPr txBox="1">
            <a:spLocks noChangeArrowheads="1"/>
          </p:cNvSpPr>
          <p:nvPr/>
        </p:nvSpPr>
        <p:spPr bwMode="auto">
          <a:xfrm>
            <a:off x="873125" y="2976563"/>
            <a:ext cx="38639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        ОРГАНИЗАЦИЯ ЭЛЕКТРОСНАБЖЕНИЯ</a:t>
            </a:r>
            <a:endParaRPr lang="ru-RU" altLang="ru-RU" sz="1100" b="1">
              <a:solidFill>
                <a:srgbClr val="4756A0"/>
              </a:solidFill>
              <a:cs typeface="Arial" charset="0"/>
            </a:endParaRPr>
          </a:p>
        </p:txBody>
      </p:sp>
      <p:sp>
        <p:nvSpPr>
          <p:cNvPr id="20494" name="TextBox 61"/>
          <p:cNvSpPr txBox="1">
            <a:spLocks noChangeArrowheads="1"/>
          </p:cNvSpPr>
          <p:nvPr/>
        </p:nvSpPr>
        <p:spPr bwMode="auto">
          <a:xfrm>
            <a:off x="873125" y="4273550"/>
            <a:ext cx="40798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ОРГАНИЗАЦИЯ ВОДОСНАБЖЕНИЯ</a:t>
            </a:r>
            <a:endParaRPr lang="ru-RU" altLang="ru-RU" sz="1100" b="1">
              <a:solidFill>
                <a:srgbClr val="4756A0"/>
              </a:solidFill>
              <a:cs typeface="Arial" charset="0"/>
            </a:endParaRPr>
          </a:p>
        </p:txBody>
      </p:sp>
      <p:sp>
        <p:nvSpPr>
          <p:cNvPr id="20495" name="TextBox 127"/>
          <p:cNvSpPr txBox="1">
            <a:spLocks noChangeArrowheads="1"/>
          </p:cNvSpPr>
          <p:nvPr/>
        </p:nvSpPr>
        <p:spPr bwMode="auto">
          <a:xfrm>
            <a:off x="5681663" y="1733550"/>
            <a:ext cx="36496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ОРГАНИЗАЦИЯ ТЕПЛОСНАБЖЕНИЯ</a:t>
            </a:r>
            <a:endParaRPr lang="ru-RU" altLang="ru-RU" sz="1100" b="1">
              <a:solidFill>
                <a:srgbClr val="4756A0"/>
              </a:solidFill>
              <a:cs typeface="Arial" charset="0"/>
            </a:endParaRPr>
          </a:p>
        </p:txBody>
      </p:sp>
      <p:sp>
        <p:nvSpPr>
          <p:cNvPr id="20496" name="TextBox 130"/>
          <p:cNvSpPr txBox="1">
            <a:spLocks noChangeArrowheads="1"/>
          </p:cNvSpPr>
          <p:nvPr/>
        </p:nvSpPr>
        <p:spPr bwMode="auto">
          <a:xfrm>
            <a:off x="5551488" y="3000375"/>
            <a:ext cx="40370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КАЧЕСТВО АВТОМОБИЛЬНЫХ ДОРОГ</a:t>
            </a:r>
            <a:endParaRPr lang="ru-RU" altLang="ru-RU" sz="1100" b="1">
              <a:solidFill>
                <a:srgbClr val="4756A0"/>
              </a:solidFill>
              <a:cs typeface="Arial" charset="0"/>
            </a:endParaRPr>
          </a:p>
        </p:txBody>
      </p:sp>
      <p:sp>
        <p:nvSpPr>
          <p:cNvPr id="20497" name="TextBox 131"/>
          <p:cNvSpPr txBox="1">
            <a:spLocks noChangeArrowheads="1"/>
          </p:cNvSpPr>
          <p:nvPr/>
        </p:nvSpPr>
        <p:spPr bwMode="auto">
          <a:xfrm>
            <a:off x="5619750" y="4257675"/>
            <a:ext cx="37274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ОРГАНИЗАЦИЯ ГАЗОСНАБЖЕНИЯ </a:t>
            </a:r>
            <a:endParaRPr lang="ru-RU" altLang="ru-RU" sz="1100" b="1">
              <a:solidFill>
                <a:srgbClr val="4756A0"/>
              </a:solidFill>
              <a:cs typeface="Arial" charset="0"/>
            </a:endParaRPr>
          </a:p>
        </p:txBody>
      </p:sp>
      <p:sp>
        <p:nvSpPr>
          <p:cNvPr id="20498" name="TextBox 133"/>
          <p:cNvSpPr txBox="1">
            <a:spLocks noChangeArrowheads="1"/>
          </p:cNvSpPr>
          <p:nvPr/>
        </p:nvSpPr>
        <p:spPr bwMode="auto">
          <a:xfrm>
            <a:off x="627063" y="5403850"/>
            <a:ext cx="91598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100" b="1">
                <a:solidFill>
                  <a:schemeClr val="bg1"/>
                </a:solidFill>
                <a:cs typeface="Arial" charset="0"/>
              </a:rPr>
              <a:t>ВЫВОДЫ</a:t>
            </a:r>
            <a:endParaRPr lang="ru-RU" altLang="ru-RU" sz="11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499" name="TextBox 3"/>
          <p:cNvSpPr txBox="1">
            <a:spLocks noChangeArrowheads="1"/>
          </p:cNvSpPr>
          <p:nvPr/>
        </p:nvSpPr>
        <p:spPr bwMode="auto">
          <a:xfrm>
            <a:off x="873125" y="5661025"/>
            <a:ext cx="27352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1450" indent="-1714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bg1"/>
              </a:buClr>
              <a:buFontTx/>
              <a:buChar char="•"/>
            </a:pPr>
            <a:r>
              <a:rPr lang="ru-RU" altLang="ru-RU" sz="900" b="1">
                <a:solidFill>
                  <a:schemeClr val="bg1"/>
                </a:solidFill>
                <a:cs typeface="Arial" charset="0"/>
              </a:rPr>
              <a:t>хорошее качество услуг электроснабжения</a:t>
            </a:r>
          </a:p>
        </p:txBody>
      </p:sp>
      <p:sp>
        <p:nvSpPr>
          <p:cNvPr id="20500" name="TextBox 6"/>
          <p:cNvSpPr txBox="1">
            <a:spLocks noChangeArrowheads="1"/>
          </p:cNvSpPr>
          <p:nvPr/>
        </p:nvSpPr>
        <p:spPr bwMode="auto">
          <a:xfrm>
            <a:off x="4006850" y="5656263"/>
            <a:ext cx="27352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1450" indent="-1714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bg1"/>
              </a:buClr>
              <a:buFontTx/>
              <a:buChar char="•"/>
            </a:pPr>
            <a:r>
              <a:rPr lang="ru-RU" altLang="ru-RU" sz="900" b="1">
                <a:solidFill>
                  <a:schemeClr val="bg1"/>
                </a:solidFill>
                <a:cs typeface="Arial" charset="0"/>
              </a:rPr>
              <a:t>удовлетворительное качество услуг водоснабжения, теплоснабжения, газоснабжения и транспортного обслуживания</a:t>
            </a:r>
          </a:p>
        </p:txBody>
      </p:sp>
      <p:sp>
        <p:nvSpPr>
          <p:cNvPr id="20501" name="TextBox 7"/>
          <p:cNvSpPr txBox="1">
            <a:spLocks noChangeArrowheads="1"/>
          </p:cNvSpPr>
          <p:nvPr/>
        </p:nvSpPr>
        <p:spPr bwMode="auto">
          <a:xfrm>
            <a:off x="6851650" y="5656263"/>
            <a:ext cx="27368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1450" indent="-1714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bg1"/>
              </a:buClr>
              <a:buFontTx/>
              <a:buChar char="•"/>
            </a:pPr>
            <a:r>
              <a:rPr lang="ru-RU" altLang="ru-RU" sz="900" b="1">
                <a:solidFill>
                  <a:schemeClr val="bg1"/>
                </a:solidFill>
                <a:cs typeface="Arial" charset="0"/>
              </a:rPr>
              <a:t>плохое качество автомобильных дорог</a:t>
            </a:r>
          </a:p>
        </p:txBody>
      </p:sp>
      <p:sp>
        <p:nvSpPr>
          <p:cNvPr id="20502" name="TextBox 4"/>
          <p:cNvSpPr txBox="1">
            <a:spLocks noChangeArrowheads="1"/>
          </p:cNvSpPr>
          <p:nvPr/>
        </p:nvSpPr>
        <p:spPr bwMode="auto">
          <a:xfrm>
            <a:off x="627063" y="6607175"/>
            <a:ext cx="7318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800">
                <a:cs typeface="Arial" charset="0"/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CustomShape 1"/>
          <p:cNvSpPr/>
          <p:nvPr/>
        </p:nvSpPr>
        <p:spPr>
          <a:xfrm>
            <a:off x="493713" y="1357313"/>
            <a:ext cx="9112250" cy="5072062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2"/>
          <p:cNvSpPr/>
          <p:nvPr/>
        </p:nvSpPr>
        <p:spPr>
          <a:xfrm>
            <a:off x="750888" y="1525588"/>
            <a:ext cx="2830512" cy="1458912"/>
          </a:xfrm>
          <a:prstGeom prst="roundRect">
            <a:avLst>
              <a:gd name="adj" fmla="val 14037"/>
            </a:avLst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3"/>
          <p:cNvSpPr/>
          <p:nvPr/>
        </p:nvSpPr>
        <p:spPr>
          <a:xfrm>
            <a:off x="3722688" y="1525588"/>
            <a:ext cx="2832100" cy="1458912"/>
          </a:xfrm>
          <a:prstGeom prst="roundRect">
            <a:avLst>
              <a:gd name="adj" fmla="val 14037"/>
            </a:avLst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4"/>
          <p:cNvSpPr/>
          <p:nvPr/>
        </p:nvSpPr>
        <p:spPr>
          <a:xfrm>
            <a:off x="750888" y="4714875"/>
            <a:ext cx="2830512" cy="1460500"/>
          </a:xfrm>
          <a:prstGeom prst="roundRect">
            <a:avLst>
              <a:gd name="adj" fmla="val 14037"/>
            </a:avLst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5"/>
          <p:cNvSpPr/>
          <p:nvPr/>
        </p:nvSpPr>
        <p:spPr>
          <a:xfrm>
            <a:off x="3722688" y="4714875"/>
            <a:ext cx="2832100" cy="1460500"/>
          </a:xfrm>
          <a:prstGeom prst="roundRect">
            <a:avLst>
              <a:gd name="adj" fmla="val 14037"/>
            </a:avLst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6"/>
          <p:cNvSpPr/>
          <p:nvPr/>
        </p:nvSpPr>
        <p:spPr>
          <a:xfrm>
            <a:off x="738188" y="3143250"/>
            <a:ext cx="2832100" cy="1460500"/>
          </a:xfrm>
          <a:prstGeom prst="roundRect">
            <a:avLst>
              <a:gd name="adj" fmla="val 14037"/>
            </a:avLst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7"/>
          <p:cNvSpPr/>
          <p:nvPr/>
        </p:nvSpPr>
        <p:spPr>
          <a:xfrm>
            <a:off x="3722688" y="3119438"/>
            <a:ext cx="2832100" cy="1460500"/>
          </a:xfrm>
          <a:prstGeom prst="roundRect">
            <a:avLst>
              <a:gd name="adj" fmla="val 14037"/>
            </a:avLst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8"/>
          <p:cNvSpPr/>
          <p:nvPr/>
        </p:nvSpPr>
        <p:spPr>
          <a:xfrm>
            <a:off x="627063" y="550863"/>
            <a:ext cx="9155112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ДОСТОПРИМЕЧАТЕЛЬНОСТИ МУНИЦИПАЛЬНОГО ОБРАЗОВАНИЯ «ГОРОД БАТАЙСК»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652" name="CustomShape 9"/>
          <p:cNvSpPr/>
          <p:nvPr/>
        </p:nvSpPr>
        <p:spPr>
          <a:xfrm>
            <a:off x="627063" y="163513"/>
            <a:ext cx="66040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туризм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653" name="CustomShape 10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2C7A0976-93A3-446D-B18E-66933A0FBCA1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11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659" name="CustomShape 16"/>
          <p:cNvSpPr/>
          <p:nvPr/>
        </p:nvSpPr>
        <p:spPr>
          <a:xfrm>
            <a:off x="5672138" y="2589213"/>
            <a:ext cx="912812" cy="315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ПАМЯТНИК «КЛЯТВА ПОКОЛЕНИЙ»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660" name="CustomShape 17"/>
          <p:cNvSpPr/>
          <p:nvPr/>
        </p:nvSpPr>
        <p:spPr>
          <a:xfrm>
            <a:off x="2606675" y="5757863"/>
            <a:ext cx="687388" cy="314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ПАМЯТНИК ГЕРОЯМ ПЕРВОЙ МИРОВОЙ ВОЙНЫ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661" name="CustomShape 18"/>
          <p:cNvSpPr/>
          <p:nvPr/>
        </p:nvSpPr>
        <p:spPr>
          <a:xfrm>
            <a:off x="5611813" y="5964238"/>
            <a:ext cx="688975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ПАМЯТНИК - ПАРОВОЗ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663" name="CustomShape 20"/>
          <p:cNvSpPr/>
          <p:nvPr/>
        </p:nvSpPr>
        <p:spPr>
          <a:xfrm>
            <a:off x="5611813" y="4171950"/>
            <a:ext cx="688975" cy="314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СКВЕР АВИАТОРОВ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664" name="CustomShape 21"/>
          <p:cNvSpPr/>
          <p:nvPr/>
        </p:nvSpPr>
        <p:spPr>
          <a:xfrm>
            <a:off x="7019925" y="5238750"/>
            <a:ext cx="1643063" cy="206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lnSpc>
                <a:spcPts val="1225"/>
              </a:lnSpc>
              <a:defRPr/>
            </a:pPr>
            <a:r>
              <a:rPr lang="ru-RU" altLang="ru-RU" sz="1600" b="1">
                <a:solidFill>
                  <a:srgbClr val="4756A0"/>
                </a:solidFill>
                <a:cs typeface="Arial" panose="020B0604020202020204" pitchFamily="34" charset="0"/>
              </a:rPr>
              <a:t>16 206</a:t>
            </a:r>
            <a:r>
              <a:rPr lang="ru-RU" altLang="ru-RU" sz="1100" b="1">
                <a:solidFill>
                  <a:srgbClr val="4756A0"/>
                </a:solidFill>
                <a:cs typeface="Arial" panose="020B0604020202020204" pitchFamily="34" charset="0"/>
              </a:rPr>
              <a:t> человек</a:t>
            </a: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>
              <a:solidFill>
                <a:srgbClr val="4756A0"/>
              </a:solidFill>
              <a:cs typeface="Arial" panose="020B0604020202020204" pitchFamily="34" charset="0"/>
            </a:endParaRPr>
          </a:p>
        </p:txBody>
      </p:sp>
      <p:pic>
        <p:nvPicPr>
          <p:cNvPr id="21521" name="Рисунок 2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963" y="495458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3" name="CustomShape 37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pic>
        <p:nvPicPr>
          <p:cNvPr id="686" name="Рисунок 607"/>
          <p:cNvPicPr/>
          <p:nvPr/>
        </p:nvPicPr>
        <p:blipFill>
          <a:blip r:embed="rId4" cstate="print"/>
          <a:stretch/>
        </p:blipFill>
        <p:spPr>
          <a:xfrm>
            <a:off x="848544" y="1571612"/>
            <a:ext cx="1675564" cy="1357322"/>
          </a:xfrm>
          <a:prstGeom prst="rect">
            <a:avLst/>
          </a:prstGeom>
          <a:ln>
            <a:noFill/>
          </a:ln>
          <a:scene3d>
            <a:camera prst="perspectiveFront"/>
            <a:lightRig rig="threePt" dir="t"/>
          </a:scene3d>
        </p:spPr>
      </p:pic>
      <p:pic>
        <p:nvPicPr>
          <p:cNvPr id="21524" name="Рисунок 6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581150"/>
            <a:ext cx="17954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Рисунок 6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178175"/>
            <a:ext cx="1738312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Рисунок 6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4773613"/>
            <a:ext cx="17176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Рисунок 6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86313"/>
            <a:ext cx="170338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154363" y="4773613"/>
            <a:ext cx="1519237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6738938" y="3143250"/>
            <a:ext cx="2832100" cy="1460500"/>
          </a:xfrm>
          <a:prstGeom prst="roundRect">
            <a:avLst>
              <a:gd name="adj" fmla="val 14037"/>
            </a:avLst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3"/>
          <p:cNvSpPr/>
          <p:nvPr/>
        </p:nvSpPr>
        <p:spPr>
          <a:xfrm>
            <a:off x="6738938" y="1500188"/>
            <a:ext cx="2832100" cy="1500187"/>
          </a:xfrm>
          <a:prstGeom prst="roundRect">
            <a:avLst>
              <a:gd name="adj" fmla="val 14037"/>
            </a:avLst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531" name="Рисунок 60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214688"/>
            <a:ext cx="174466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CustomShape 15"/>
          <p:cNvSpPr/>
          <p:nvPr/>
        </p:nvSpPr>
        <p:spPr>
          <a:xfrm>
            <a:off x="8616950" y="4316413"/>
            <a:ext cx="688975" cy="207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МУЗЕЙ ИСТОРИИ ГОРОДА БАТАЙСКА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59" name="CustomShape 19"/>
          <p:cNvSpPr/>
          <p:nvPr/>
        </p:nvSpPr>
        <p:spPr>
          <a:xfrm>
            <a:off x="2595563" y="2643188"/>
            <a:ext cx="873125" cy="207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ЦЕРКОВЬ ТРОИЦЫ ЖИВОНАЧАЛЬНОЙ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62" name="CustomShape 19"/>
          <p:cNvSpPr/>
          <p:nvPr/>
        </p:nvSpPr>
        <p:spPr>
          <a:xfrm>
            <a:off x="2549525" y="4140200"/>
            <a:ext cx="1076325" cy="409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ПАМЯТНИК </a:t>
            </a:r>
          </a:p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ВОИНАМ -</a:t>
            </a:r>
            <a:r>
              <a:rPr lang="ru-RU" altLang="ru-RU" sz="600" b="1">
                <a:solidFill>
                  <a:srgbClr val="4756A0"/>
                </a:solidFill>
              </a:rPr>
              <a:t> ИНТЕРНАЦИОНАЛИСТАМ</a:t>
            </a:r>
          </a:p>
          <a:p>
            <a:pPr eaLnBrk="1" hangingPunct="1"/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21535" name="Picture 2" descr="C:\Users\админ\Desktop\Инвестиционный профиль\Данные\памятник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3214688"/>
            <a:ext cx="167481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4" descr="C:\Users\админ\Desktop\Инвестиционный профиль\Данные\3461440 (1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571625"/>
            <a:ext cx="17526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CustomShape 16"/>
          <p:cNvSpPr/>
          <p:nvPr/>
        </p:nvSpPr>
        <p:spPr>
          <a:xfrm>
            <a:off x="8626475" y="2500313"/>
            <a:ext cx="941388" cy="4286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ПАМЯТНИК АЛЕКСАНДРУ ПУШКИНУ И  НАТАЛЬЕ ГОНЧАРОВОЙ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738938" y="4786313"/>
            <a:ext cx="2857500" cy="1357312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b="1" dirty="0"/>
          </a:p>
        </p:txBody>
      </p:sp>
      <p:sp>
        <p:nvSpPr>
          <p:cNvPr id="40" name="CustomShape 21"/>
          <p:cNvSpPr/>
          <p:nvPr/>
        </p:nvSpPr>
        <p:spPr>
          <a:xfrm>
            <a:off x="7040563" y="5465763"/>
            <a:ext cx="1643062" cy="206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lnSpc>
                <a:spcPts val="1225"/>
              </a:lnSpc>
              <a:defRPr/>
            </a:pPr>
            <a:r>
              <a:rPr lang="ru-RU" altLang="ru-RU" sz="900">
                <a:solidFill>
                  <a:srgbClr val="4756A0"/>
                </a:solidFill>
                <a:cs typeface="Arial" panose="020B0604020202020204" pitchFamily="34" charset="0"/>
              </a:rPr>
              <a:t>посетило музей в 2023 г.</a:t>
            </a: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>
              <a:solidFill>
                <a:srgbClr val="4756A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1225"/>
              </a:lnSpc>
              <a:defRPr/>
            </a:pPr>
            <a:endParaRPr lang="ru-RU" altLang="ru-RU" sz="1100" b="1">
              <a:solidFill>
                <a:srgbClr val="4756A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CustomShape 1"/>
          <p:cNvSpPr/>
          <p:nvPr/>
        </p:nvSpPr>
        <p:spPr>
          <a:xfrm>
            <a:off x="641350" y="1406525"/>
            <a:ext cx="2928938" cy="1111250"/>
          </a:xfrm>
          <a:prstGeom prst="roundRect">
            <a:avLst>
              <a:gd name="adj" fmla="val 23741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4000" tIns="45000" rIns="108000" bIns="45000" anchor="ctr"/>
          <a:lstStyle/>
          <a:p>
            <a:pPr eaLnBrk="1" hangingPunct="1"/>
            <a:r>
              <a:rPr lang="ru-RU" altLang="ru-RU" sz="1000" b="1">
                <a:solidFill>
                  <a:srgbClr val="FFFFFF"/>
                </a:solidFill>
              </a:rPr>
              <a:t>ВЫВОД</a:t>
            </a: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807" name="CustomShape 2"/>
          <p:cNvSpPr/>
          <p:nvPr/>
        </p:nvSpPr>
        <p:spPr>
          <a:xfrm>
            <a:off x="641350" y="2670175"/>
            <a:ext cx="2928938" cy="111125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4000" tIns="45000" rIns="108000" bIns="45000" anchor="ctr"/>
          <a:lstStyle/>
          <a:p>
            <a:pPr eaLnBrk="1" hangingPunct="1"/>
            <a:r>
              <a:rPr lang="ru-RU" altLang="ru-RU" sz="1000" b="1">
                <a:solidFill>
                  <a:srgbClr val="FFFFFF"/>
                </a:solidFill>
              </a:rPr>
              <a:t>ОСНОВНЫЕ ТРУДНОСТИ</a:t>
            </a:r>
            <a:endParaRPr lang="ru-RU" altLang="ru-RU" sz="10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000" b="1">
                <a:solidFill>
                  <a:srgbClr val="FFFFFF"/>
                </a:solidFill>
              </a:rPr>
              <a:t>при реализации инвестиционных проектов</a:t>
            </a: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808" name="CustomShape 3"/>
          <p:cNvSpPr/>
          <p:nvPr/>
        </p:nvSpPr>
        <p:spPr>
          <a:xfrm>
            <a:off x="641350" y="3933825"/>
            <a:ext cx="2928938" cy="1109663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4000" tIns="45000" rIns="108000" bIns="45000" anchor="ctr"/>
          <a:lstStyle/>
          <a:p>
            <a:pPr eaLnBrk="1" hangingPunct="1"/>
            <a:r>
              <a:rPr lang="ru-RU" altLang="ru-RU" sz="1000" b="1">
                <a:solidFill>
                  <a:srgbClr val="FFFFFF"/>
                </a:solidFill>
              </a:rPr>
              <a:t>ГЛАВНАЯ ПРИЧИНА </a:t>
            </a:r>
            <a:endParaRPr lang="ru-RU" altLang="ru-RU" sz="10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000" b="1">
                <a:solidFill>
                  <a:srgbClr val="FFFFFF"/>
                </a:solidFill>
              </a:rPr>
              <a:t>по которой компании                          не реализуют инвестиционные проекты</a:t>
            </a: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809" name="CustomShape 4"/>
          <p:cNvSpPr/>
          <p:nvPr/>
        </p:nvSpPr>
        <p:spPr>
          <a:xfrm>
            <a:off x="641350" y="5195888"/>
            <a:ext cx="2928938" cy="111125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4000" tIns="45000" rIns="108000" bIns="45000" anchor="ctr"/>
          <a:lstStyle/>
          <a:p>
            <a:pPr eaLnBrk="1" hangingPunct="1"/>
            <a:r>
              <a:rPr lang="ru-RU" altLang="ru-RU" sz="1000" b="1">
                <a:solidFill>
                  <a:srgbClr val="FFFFFF"/>
                </a:solidFill>
              </a:rPr>
              <a:t>ПРОЧИЕ ВЫВОДЫ</a:t>
            </a: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810" name="CustomShape 5"/>
          <p:cNvSpPr/>
          <p:nvPr/>
        </p:nvSpPr>
        <p:spPr>
          <a:xfrm>
            <a:off x="3730625" y="5195888"/>
            <a:ext cx="6056313" cy="1111250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36000" bIns="45000" anchor="ctr"/>
          <a:lstStyle/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800" b="1">
                <a:solidFill>
                  <a:srgbClr val="000000"/>
                </a:solidFill>
              </a:rPr>
              <a:t>Текущих мер государственной поддержки недостаточно </a:t>
            </a:r>
            <a:endParaRPr lang="ru-RU" altLang="ru-RU" sz="8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8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800" b="1">
                <a:solidFill>
                  <a:srgbClr val="000000"/>
                </a:solidFill>
              </a:rPr>
              <a:t>Необходимо развивать дорожно-транспортную инфраструктуру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811" name="CustomShape 6"/>
          <p:cNvSpPr/>
          <p:nvPr/>
        </p:nvSpPr>
        <p:spPr>
          <a:xfrm>
            <a:off x="627063" y="596900"/>
            <a:ext cx="9155112" cy="360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ПОЗИЦИЯ ПРЕДПРИНИМАТЕЛЕЙ</a:t>
            </a:r>
            <a:r>
              <a:rPr lang="ru-RU" altLang="ru-RU" sz="24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812" name="CustomShape 7"/>
          <p:cNvSpPr/>
          <p:nvPr/>
        </p:nvSpPr>
        <p:spPr>
          <a:xfrm>
            <a:off x="627063" y="163513"/>
            <a:ext cx="1714500" cy="23177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позиция предпринимателей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813" name="CustomShape 8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6937B6B3-0DBA-42F9-8B40-C5FBAB24EC2A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12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814" name="CustomShape 9"/>
          <p:cNvSpPr/>
          <p:nvPr/>
        </p:nvSpPr>
        <p:spPr>
          <a:xfrm>
            <a:off x="3730625" y="3919538"/>
            <a:ext cx="6056313" cy="1109662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36000" bIns="45000" anchor="ctr"/>
          <a:lstStyle/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800" b="1">
                <a:solidFill>
                  <a:srgbClr val="000000"/>
                </a:solidFill>
              </a:rPr>
              <a:t>Ограничена возможность реализации инвестиционных проектов за счёт собственных средств, сложность с привлечением заемных средств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815" name="CustomShape 10"/>
          <p:cNvSpPr/>
          <p:nvPr/>
        </p:nvSpPr>
        <p:spPr>
          <a:xfrm>
            <a:off x="3730625" y="2670175"/>
            <a:ext cx="6056313" cy="1111250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36000" bIns="45000" anchor="ctr"/>
          <a:lstStyle/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800" b="1">
                <a:solidFill>
                  <a:srgbClr val="000000"/>
                </a:solidFill>
              </a:rPr>
              <a:t>Сложности с оформлением документов (Большое количество документов и требуемых разрешений)</a:t>
            </a:r>
            <a:endParaRPr lang="ru-RU" altLang="ru-RU" sz="8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8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800" b="1">
                <a:solidFill>
                  <a:srgbClr val="000000"/>
                </a:solidFill>
              </a:rPr>
              <a:t>Финансовые трудности (Необходимость использования заемных средств для развития бизнеса) </a:t>
            </a:r>
            <a:endParaRPr lang="ru-RU" altLang="ru-RU" sz="8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8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800" b="1">
                <a:solidFill>
                  <a:srgbClr val="000000"/>
                </a:solidFill>
              </a:rPr>
              <a:t>Трудности с созданием/модернизацией инженерной инфраструктуры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816" name="CustomShape 11"/>
          <p:cNvSpPr/>
          <p:nvPr/>
        </p:nvSpPr>
        <p:spPr>
          <a:xfrm>
            <a:off x="3725863" y="1406525"/>
            <a:ext cx="6056312" cy="1111250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36000" bIns="45000" anchor="ctr"/>
          <a:lstStyle/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800" b="1">
                <a:solidFill>
                  <a:srgbClr val="000000"/>
                </a:solidFill>
              </a:rPr>
              <a:t>Инвестиционный климат требует улучшений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817" name="CustomShape 12"/>
          <p:cNvSpPr/>
          <p:nvPr/>
        </p:nvSpPr>
        <p:spPr>
          <a:xfrm>
            <a:off x="631825" y="6365875"/>
            <a:ext cx="3633788" cy="85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i="1">
                <a:solidFill>
                  <a:srgbClr val="A6A6A6"/>
                </a:solidFill>
              </a:rPr>
              <a:t>*На основании опроса предпринимателей  МО</a:t>
            </a:r>
            <a:endParaRPr lang="ru-RU" altLang="ru-RU" sz="600">
              <a:solidFill>
                <a:srgbClr val="000000"/>
              </a:solidFill>
            </a:endParaRPr>
          </a:p>
        </p:txBody>
      </p:sp>
      <p:pic>
        <p:nvPicPr>
          <p:cNvPr id="23566" name="Рисунок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3019425"/>
            <a:ext cx="355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Рисунок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5573713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Рисунок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7146925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Рисунок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431323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" name="CustomShape 13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CustomShape 1"/>
          <p:cNvSpPr/>
          <p:nvPr/>
        </p:nvSpPr>
        <p:spPr>
          <a:xfrm>
            <a:off x="641350" y="1376363"/>
            <a:ext cx="4492625" cy="769937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ОСНОВНЫЕ ПРОБЛЕМЫ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824" name="CustomShape 2"/>
          <p:cNvSpPr/>
          <p:nvPr/>
        </p:nvSpPr>
        <p:spPr>
          <a:xfrm>
            <a:off x="627063" y="550863"/>
            <a:ext cx="9155112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АНАЛИЗ ИНТЕРВЬЮ АДМИНИСТРАЦИИ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825" name="CustomShape 3"/>
          <p:cNvSpPr/>
          <p:nvPr/>
        </p:nvSpPr>
        <p:spPr>
          <a:xfrm>
            <a:off x="627063" y="163513"/>
            <a:ext cx="2017712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анализ интервью администрации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826" name="CustomShape 4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E88D0748-4125-4FFA-BEFF-2534C2326805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13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827" name="CustomShape 5"/>
          <p:cNvSpPr/>
          <p:nvPr/>
        </p:nvSpPr>
        <p:spPr>
          <a:xfrm>
            <a:off x="5300663" y="1376363"/>
            <a:ext cx="4491037" cy="769937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ВОЗМОЖНЫЕ РЕШЕНИЯ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831" name="CustomShape 8"/>
          <p:cNvSpPr/>
          <p:nvPr/>
        </p:nvSpPr>
        <p:spPr>
          <a:xfrm>
            <a:off x="641350" y="2519363"/>
            <a:ext cx="4506913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Потребность в более активной поддержке со стороны АО «Региональная Корпорация  Развития»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832" name="CustomShape 9"/>
          <p:cNvSpPr/>
          <p:nvPr/>
        </p:nvSpPr>
        <p:spPr>
          <a:xfrm>
            <a:off x="633413" y="3233738"/>
            <a:ext cx="4506912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Нехватка специалистов 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25609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329723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7" name="CustomShape 12"/>
          <p:cNvSpPr/>
          <p:nvPr/>
        </p:nvSpPr>
        <p:spPr>
          <a:xfrm>
            <a:off x="5334000" y="2514600"/>
            <a:ext cx="4505325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Самостоятельное выстраивание регулярных коммуникаций </a:t>
            </a:r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по интересующим проектам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838" name="CustomShape 13"/>
          <p:cNvSpPr/>
          <p:nvPr/>
        </p:nvSpPr>
        <p:spPr>
          <a:xfrm>
            <a:off x="5340350" y="3230563"/>
            <a:ext cx="4505325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Содействие в привлечении специалистов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25612" name="Рисунок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2565400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Рисунок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32845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Рисунок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58603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4" name="CustomShape 14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CustomShape 1"/>
          <p:cNvSpPr/>
          <p:nvPr/>
        </p:nvSpPr>
        <p:spPr>
          <a:xfrm>
            <a:off x="5297488" y="2270125"/>
            <a:ext cx="4492625" cy="1477963"/>
          </a:xfrm>
          <a:prstGeom prst="roundRect">
            <a:avLst>
              <a:gd name="adj" fmla="val 13233"/>
            </a:avLst>
          </a:prstGeom>
          <a:noFill/>
          <a:ln w="25560">
            <a:solidFill>
              <a:srgbClr val="B1C1E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90000" bIns="45000"/>
          <a:lstStyle/>
          <a:p>
            <a:pPr marL="169863" indent="-165100" eaLnBrk="1" hangingPunct="1">
              <a:buClr>
                <a:srgbClr val="B1C1E4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Высокая зависимость МО от обрабатывающей промышленности</a:t>
            </a:r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B1C1E4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Нехватка квалифицированных кадров</a:t>
            </a:r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B1C1E4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Высокий износ сетей теплоснабжения, водоснабжения и водоотведения</a:t>
            </a:r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B1C1E4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Сложности с созданием и развитием бизнеса из-за высокой конкуренции, связанной с близостью к региональному центру</a:t>
            </a:r>
          </a:p>
          <a:p>
            <a:pPr marL="169863" indent="-165100" eaLnBrk="1" hangingPunct="1">
              <a:buClr>
                <a:srgbClr val="B1C1E4"/>
              </a:buClr>
            </a:pPr>
            <a:endParaRPr lang="ru-RU" altLang="ru-RU" sz="600" b="1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B1C1E4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Отсутствие высших учебных заведений</a:t>
            </a:r>
          </a:p>
          <a:p>
            <a:pPr marL="169863" indent="-165100" eaLnBrk="1" hangingPunct="1">
              <a:buClr>
                <a:srgbClr val="B1C1E4"/>
              </a:buClr>
              <a:buFontTx/>
              <a:buChar char="•"/>
            </a:pPr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846" name="CustomShape 2"/>
          <p:cNvSpPr/>
          <p:nvPr/>
        </p:nvSpPr>
        <p:spPr>
          <a:xfrm>
            <a:off x="5283200" y="4824413"/>
            <a:ext cx="4492625" cy="1477962"/>
          </a:xfrm>
          <a:prstGeom prst="roundRect">
            <a:avLst>
              <a:gd name="adj" fmla="val 14095"/>
            </a:avLst>
          </a:prstGeom>
          <a:noFill/>
          <a:ln w="25560">
            <a:solidFill>
              <a:srgbClr val="B1C1E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90000" bIns="45000"/>
          <a:lstStyle/>
          <a:p>
            <a:pPr marL="169863" indent="-165100" eaLnBrk="1" hangingPunct="1">
              <a:buClr>
                <a:srgbClr val="B1C1E4"/>
              </a:buClr>
              <a:buFontTx/>
              <a:buChar char="•"/>
            </a:pPr>
            <a:endParaRPr lang="ru-RU" altLang="ru-RU" sz="600" b="1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B1C1E4"/>
              </a:buClr>
              <a:buFontTx/>
              <a:buChar char="•"/>
            </a:pPr>
            <a:endParaRPr lang="ru-RU" altLang="ru-RU" sz="600" b="1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B1C1E4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Конкуренция за инвесторов и инвестиционные проекты </a:t>
            </a:r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B1C1E4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Ухудшение экологической обстановки</a:t>
            </a: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B1C1E4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Конкуренция с туристически развитыми соседними районами</a:t>
            </a:r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847" name="CustomShape 3"/>
          <p:cNvSpPr/>
          <p:nvPr/>
        </p:nvSpPr>
        <p:spPr>
          <a:xfrm>
            <a:off x="641350" y="2270125"/>
            <a:ext cx="4492625" cy="1477963"/>
          </a:xfrm>
          <a:prstGeom prst="roundRect">
            <a:avLst>
              <a:gd name="adj" fmla="val 13233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144000" bIns="45000"/>
          <a:lstStyle/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Развитая обрабатывающая промышленность                                                                                                   (66,8% в общем объеме отгруженной продукции в 2023 г.)</a:t>
            </a:r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Близость к региональному центру (12 км до г. Ростова-на-Дону) и вхождение в Ростовскую  агломерацию</a:t>
            </a:r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Развитое транспортное сообщение (общественный транспорт, ж/д и автомобильный транспорт)</a:t>
            </a:r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Богатое историко-культурное наследие</a:t>
            </a: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600" b="1">
                <a:cs typeface="Arial" charset="0"/>
              </a:rPr>
              <a:t>Наличие в МО трех профессиональных учебных заведений</a:t>
            </a:r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848" name="CustomShape 4"/>
          <p:cNvSpPr/>
          <p:nvPr/>
        </p:nvSpPr>
        <p:spPr>
          <a:xfrm>
            <a:off x="641350" y="1376363"/>
            <a:ext cx="4492625" cy="769937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СИЛЬНЫЕ СТОРОНЫ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849" name="CustomShape 5"/>
          <p:cNvSpPr/>
          <p:nvPr/>
        </p:nvSpPr>
        <p:spPr>
          <a:xfrm>
            <a:off x="627063" y="4824413"/>
            <a:ext cx="4492625" cy="1477962"/>
          </a:xfrm>
          <a:prstGeom prst="roundRect">
            <a:avLst>
              <a:gd name="adj" fmla="val 14095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144000" bIns="45000"/>
          <a:lstStyle/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endParaRPr lang="ru-RU" altLang="ru-RU" sz="600" b="1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Создание новых </a:t>
            </a:r>
            <a:r>
              <a:rPr lang="ru-RU" altLang="ru-RU" sz="600" b="1"/>
              <a:t>туристических направлений в сфере промышленного и агротуризма</a:t>
            </a:r>
            <a:endParaRPr lang="ru-RU" altLang="ru-RU" sz="600"/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600" b="1">
                <a:solidFill>
                  <a:srgbClr val="000000"/>
                </a:solidFill>
              </a:rPr>
              <a:t>Наличие свободных инвестиционных площадок  (</a:t>
            </a:r>
            <a:r>
              <a:rPr lang="ru-RU" altLang="ru-RU" sz="600" b="1">
                <a:solidFill>
                  <a:schemeClr val="tx2"/>
                </a:solidFill>
              </a:rPr>
              <a:t>https://батайск-официальный.рф/investmen</a:t>
            </a:r>
            <a:r>
              <a:rPr lang="ru-RU" altLang="ru-RU" sz="600">
                <a:solidFill>
                  <a:schemeClr val="tx2"/>
                </a:solidFill>
              </a:rPr>
              <a:t>t</a:t>
            </a:r>
            <a:r>
              <a:rPr lang="ru-RU" altLang="ru-RU" sz="600" b="1">
                <a:solidFill>
                  <a:schemeClr val="tx2"/>
                </a:solidFill>
              </a:rPr>
              <a:t>)</a:t>
            </a:r>
            <a:endParaRPr lang="ru-RU" altLang="ru-RU" sz="600">
              <a:solidFill>
                <a:schemeClr val="tx2"/>
              </a:solidFill>
            </a:endParaRPr>
          </a:p>
          <a:p>
            <a:pPr marL="169863" indent="-165100" eaLnBrk="1" hangingPunct="1"/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850" name="CustomShape 6"/>
          <p:cNvSpPr/>
          <p:nvPr/>
        </p:nvSpPr>
        <p:spPr>
          <a:xfrm>
            <a:off x="627063" y="3932238"/>
            <a:ext cx="4492625" cy="769937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ВОЗМОЖНОСТИ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851" name="CustomShape 7"/>
          <p:cNvSpPr/>
          <p:nvPr/>
        </p:nvSpPr>
        <p:spPr>
          <a:xfrm>
            <a:off x="627063" y="550863"/>
            <a:ext cx="9155112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SWOT-АНАЛИЗ</a:t>
            </a:r>
            <a:endParaRPr lang="ru-RU" altLang="ru-RU" sz="24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МУНИЦИПАЛЬНОГО ОБРАЗОВАНИЯ</a:t>
            </a:r>
          </a:p>
        </p:txBody>
      </p:sp>
      <p:sp>
        <p:nvSpPr>
          <p:cNvPr id="852" name="CustomShape 8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2D4FF454-3271-42AE-B01A-F3C22E0644A5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14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853" name="CustomShape 9"/>
          <p:cNvSpPr/>
          <p:nvPr/>
        </p:nvSpPr>
        <p:spPr>
          <a:xfrm>
            <a:off x="5300663" y="1376363"/>
            <a:ext cx="4491037" cy="769937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СЛАБЫЕ СТОРОНЫ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854" name="CustomShape 10"/>
          <p:cNvSpPr/>
          <p:nvPr/>
        </p:nvSpPr>
        <p:spPr>
          <a:xfrm>
            <a:off x="5286375" y="3932238"/>
            <a:ext cx="4492625" cy="769937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УГРОЗЫ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855" name="CustomShape 11"/>
          <p:cNvSpPr/>
          <p:nvPr/>
        </p:nvSpPr>
        <p:spPr>
          <a:xfrm>
            <a:off x="627063" y="163513"/>
            <a:ext cx="97155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SWOT-анализ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856" name="CustomShape 12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ОБРАЗОВАНИЕЯ«ГОРОД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CustomShape 1"/>
          <p:cNvSpPr/>
          <p:nvPr/>
        </p:nvSpPr>
        <p:spPr>
          <a:xfrm>
            <a:off x="641350" y="1376363"/>
            <a:ext cx="4492625" cy="769937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ПРОБЛЕМЫ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20" name="CustomShape 2"/>
          <p:cNvSpPr/>
          <p:nvPr/>
        </p:nvSpPr>
        <p:spPr>
          <a:xfrm>
            <a:off x="627063" y="649288"/>
            <a:ext cx="9155112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КОНТЕНТ-АНАЛИЗ СОЦИАЛЬНЬIХ СЕТЕЙ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021" name="CustomShape 3"/>
          <p:cNvSpPr/>
          <p:nvPr/>
        </p:nvSpPr>
        <p:spPr>
          <a:xfrm>
            <a:off x="627063" y="163513"/>
            <a:ext cx="2041525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контент-анализ социальных сетей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022" name="CustomShape 4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D09CE898-1004-4056-BFB2-0F2CCEF2E2A4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15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023" name="CustomShape 5"/>
          <p:cNvSpPr/>
          <p:nvPr/>
        </p:nvSpPr>
        <p:spPr>
          <a:xfrm>
            <a:off x="5300663" y="1376363"/>
            <a:ext cx="4491037" cy="769937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ВОЗМОЖНЫЕ РЕШЕНИЯ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24" name="CustomShape 6"/>
          <p:cNvSpPr/>
          <p:nvPr/>
        </p:nvSpPr>
        <p:spPr>
          <a:xfrm>
            <a:off x="627063" y="2255838"/>
            <a:ext cx="4506912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Низкое качество жилищно-коммунальных услуг, высокий износ коммунальных сетей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025" name="CustomShape 7"/>
          <p:cNvSpPr/>
          <p:nvPr/>
        </p:nvSpPr>
        <p:spPr>
          <a:xfrm>
            <a:off x="627063" y="2847975"/>
            <a:ext cx="4506912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Загрязнение окружающей среды </a:t>
            </a:r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(замусоренность отдельных частей города, несвоевременный вывоз мусора)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29705" name="Рисунок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90988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CustomShape 8"/>
          <p:cNvSpPr/>
          <p:nvPr/>
        </p:nvSpPr>
        <p:spPr>
          <a:xfrm>
            <a:off x="627063" y="3446463"/>
            <a:ext cx="4506912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Нехватка квалифицированных специалистов в медицинских учреждениях МО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028" name="CustomShape 9"/>
          <p:cNvSpPr/>
          <p:nvPr/>
        </p:nvSpPr>
        <p:spPr>
          <a:xfrm>
            <a:off x="627063" y="4038600"/>
            <a:ext cx="4506912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В зимнее время дороги не соответствуют требованиям содержания (гололед, снег)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29708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100513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CustomShape 10"/>
          <p:cNvSpPr/>
          <p:nvPr/>
        </p:nvSpPr>
        <p:spPr>
          <a:xfrm>
            <a:off x="5300663" y="2255838"/>
            <a:ext cx="4505325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Участие в региональных программах по капитальному ремонту и модернизации систем ЖКХ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031" name="CustomShape 11"/>
          <p:cNvSpPr/>
          <p:nvPr/>
        </p:nvSpPr>
        <p:spPr>
          <a:xfrm>
            <a:off x="5300663" y="2847975"/>
            <a:ext cx="4505325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Работа с региональными властями по увеличению нормативов вывоза мусора, установка дополнительных мусорных урн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29711" name="Рисунок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2316163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CustomShape 12"/>
          <p:cNvSpPr/>
          <p:nvPr/>
        </p:nvSpPr>
        <p:spPr>
          <a:xfrm>
            <a:off x="5300663" y="3446463"/>
            <a:ext cx="4505325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Содействие со стороны администрации в привлечении медицинских работников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034" name="CustomShape 13"/>
          <p:cNvSpPr/>
          <p:nvPr/>
        </p:nvSpPr>
        <p:spPr>
          <a:xfrm>
            <a:off x="5300663" y="4038600"/>
            <a:ext cx="4505325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Увеличение нормативов вывоза снега и увеличение рейдов </a:t>
            </a:r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Снегоочистительной техники 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29714" name="Рисунок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3506788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Рисунок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2909888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Рисунок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41005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Рисунок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320925"/>
            <a:ext cx="3540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Рисунок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350678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0" name="CustomShape 14"/>
          <p:cNvSpPr/>
          <p:nvPr/>
        </p:nvSpPr>
        <p:spPr>
          <a:xfrm>
            <a:off x="627063" y="4632325"/>
            <a:ext cx="4506912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Плохое состояние дорожного покрытия в некоторых частях МО                                         (в т.ч. отсутствие освещения) 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29720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692650"/>
            <a:ext cx="3540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CustomShape 15"/>
          <p:cNvSpPr/>
          <p:nvPr/>
        </p:nvSpPr>
        <p:spPr>
          <a:xfrm>
            <a:off x="5300663" y="4632325"/>
            <a:ext cx="4505325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Участие в государственных программах по финансированию проектов ремонта </a:t>
            </a:r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и модернизации дорожной инфраструктуры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29722" name="Рисунок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469265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CustomShape 16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CustomShape 1"/>
          <p:cNvSpPr/>
          <p:nvPr/>
        </p:nvSpPr>
        <p:spPr>
          <a:xfrm>
            <a:off x="627063" y="550863"/>
            <a:ext cx="9155112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ОРГАНИЗАЦИОННЫЕ ПРОБЛЕМЫ, </a:t>
            </a:r>
            <a:endParaRPr lang="ru-RU" altLang="ru-RU" sz="24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ПРЕПЯТСТВУЮЩИЕ РАЗВИТИЮ МО</a:t>
            </a:r>
          </a:p>
          <a:p>
            <a:pPr eaLnBrk="1" hangingPunct="1"/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046" name="CustomShape 2"/>
          <p:cNvSpPr/>
          <p:nvPr/>
        </p:nvSpPr>
        <p:spPr>
          <a:xfrm>
            <a:off x="627063" y="163513"/>
            <a:ext cx="176530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организационные проблемы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047" name="CustomShape 3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5A772F4A-D9D8-42A8-8626-2515F294C8CB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16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048" name="CustomShape 4"/>
          <p:cNvSpPr/>
          <p:nvPr/>
        </p:nvSpPr>
        <p:spPr>
          <a:xfrm>
            <a:off x="627063" y="3460750"/>
            <a:ext cx="1704975" cy="858838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700" b="1">
                <a:solidFill>
                  <a:srgbClr val="000000"/>
                </a:solidFill>
              </a:rPr>
              <a:t>высокий износ сетей теплоснабжения, водоснабжения</a:t>
            </a:r>
            <a:endParaRPr lang="ru-RU" altLang="ru-RU" sz="7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700" b="1">
                <a:solidFill>
                  <a:srgbClr val="000000"/>
                </a:solidFill>
              </a:rPr>
              <a:t>и водоотведения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049" name="CustomShape 5"/>
          <p:cNvSpPr/>
          <p:nvPr/>
        </p:nvSpPr>
        <p:spPr>
          <a:xfrm>
            <a:off x="4316413" y="1414463"/>
            <a:ext cx="1704975" cy="858837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700" b="1">
                <a:solidFill>
                  <a:srgbClr val="000000"/>
                </a:solidFill>
              </a:rPr>
              <a:t>большой объем бюрократических вопросов при реализации инвестиционного проекта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050" name="CustomShape 6"/>
          <p:cNvSpPr/>
          <p:nvPr/>
        </p:nvSpPr>
        <p:spPr>
          <a:xfrm>
            <a:off x="2484438" y="3443288"/>
            <a:ext cx="1704975" cy="857250"/>
          </a:xfrm>
          <a:prstGeom prst="roundRect">
            <a:avLst>
              <a:gd name="adj" fmla="val 25638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инженерная инфраструктура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51" name="CustomShape 7"/>
          <p:cNvSpPr/>
          <p:nvPr/>
        </p:nvSpPr>
        <p:spPr>
          <a:xfrm>
            <a:off x="3486150" y="5470525"/>
            <a:ext cx="1704975" cy="858838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700" b="1">
                <a:solidFill>
                  <a:srgbClr val="000000"/>
                </a:solidFill>
              </a:rPr>
              <a:t>нехватка рабочих кадров            </a:t>
            </a:r>
            <a:endParaRPr lang="ru-RU" altLang="ru-RU" sz="700">
              <a:solidFill>
                <a:srgbClr val="000000"/>
              </a:solidFill>
            </a:endParaRPr>
          </a:p>
          <a:p>
            <a:pPr algn="ctr" eaLnBrk="1" hangingPunct="1"/>
            <a:endParaRPr lang="ru-RU" altLang="ru-RU" sz="7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500" b="1">
                <a:solidFill>
                  <a:srgbClr val="000000"/>
                </a:solidFill>
              </a:rPr>
              <a:t>в т.ч в медицинских учреждениях города</a:t>
            </a:r>
            <a:endParaRPr lang="ru-RU" altLang="ru-RU" sz="500">
              <a:solidFill>
                <a:srgbClr val="000000"/>
              </a:solidFill>
            </a:endParaRPr>
          </a:p>
        </p:txBody>
      </p:sp>
      <p:sp>
        <p:nvSpPr>
          <p:cNvPr id="1053" name="CustomShape 9"/>
          <p:cNvSpPr/>
          <p:nvPr/>
        </p:nvSpPr>
        <p:spPr>
          <a:xfrm>
            <a:off x="4341813" y="2433638"/>
            <a:ext cx="1704975" cy="857250"/>
          </a:xfrm>
          <a:prstGeom prst="roundRect">
            <a:avLst>
              <a:gd name="adj" fmla="val 25638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бюрократические проблемы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54" name="CustomShape 10"/>
          <p:cNvSpPr/>
          <p:nvPr/>
        </p:nvSpPr>
        <p:spPr>
          <a:xfrm>
            <a:off x="4341813" y="3446463"/>
            <a:ext cx="1704975" cy="858837"/>
          </a:xfrm>
          <a:prstGeom prst="roundRect">
            <a:avLst>
              <a:gd name="adj" fmla="val 25638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ключевые направления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55" name="CustomShape 11"/>
          <p:cNvSpPr/>
          <p:nvPr/>
        </p:nvSpPr>
        <p:spPr>
          <a:xfrm>
            <a:off x="4341813" y="4460875"/>
            <a:ext cx="1704975" cy="858838"/>
          </a:xfrm>
          <a:prstGeom prst="roundRect">
            <a:avLst>
              <a:gd name="adj" fmla="val 25638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кадровые проблемы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56" name="CustomShape 12"/>
          <p:cNvSpPr/>
          <p:nvPr/>
        </p:nvSpPr>
        <p:spPr>
          <a:xfrm>
            <a:off x="5343525" y="5473700"/>
            <a:ext cx="1704975" cy="858838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700" b="1">
                <a:solidFill>
                  <a:srgbClr val="000000"/>
                </a:solidFill>
              </a:rPr>
              <a:t>отток специалистов </a:t>
            </a:r>
            <a:endParaRPr lang="ru-RU" altLang="ru-RU" sz="7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700" b="1">
                <a:solidFill>
                  <a:srgbClr val="000000"/>
                </a:solidFill>
              </a:rPr>
              <a:t>в региональный центр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057" name="CustomShape 13"/>
          <p:cNvSpPr/>
          <p:nvPr/>
        </p:nvSpPr>
        <p:spPr>
          <a:xfrm>
            <a:off x="6199188" y="3460750"/>
            <a:ext cx="1704975" cy="858838"/>
          </a:xfrm>
          <a:prstGeom prst="roundRect">
            <a:avLst>
              <a:gd name="adj" fmla="val 25638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технические проблемы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58" name="CustomShape 14"/>
          <p:cNvSpPr/>
          <p:nvPr/>
        </p:nvSpPr>
        <p:spPr>
          <a:xfrm>
            <a:off x="8056563" y="3460750"/>
            <a:ext cx="1704975" cy="858838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72000" bIns="45000" anchor="ctr"/>
          <a:lstStyle/>
          <a:p>
            <a:pPr algn="ctr" eaLnBrk="1" hangingPunct="1"/>
            <a:r>
              <a:rPr lang="ru-RU" altLang="ru-RU" sz="700" b="1"/>
              <a:t>отсутствие инженерной инфраструктуры </a:t>
            </a:r>
            <a:r>
              <a:rPr lang="ru-RU" altLang="ru-RU" sz="700" b="1">
                <a:solidFill>
                  <a:srgbClr val="000000"/>
                </a:solidFill>
              </a:rPr>
              <a:t>на большинстве предлагаемых инвестиционных площадок</a:t>
            </a:r>
            <a:endParaRPr lang="ru-RU" altLang="ru-RU" sz="700">
              <a:solidFill>
                <a:srgbClr val="FF0000"/>
              </a:solidFill>
            </a:endParaRPr>
          </a:p>
        </p:txBody>
      </p:sp>
      <p:sp>
        <p:nvSpPr>
          <p:cNvPr id="1059" name="CustomShape 15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CustomShape 1"/>
          <p:cNvSpPr/>
          <p:nvPr/>
        </p:nvSpPr>
        <p:spPr>
          <a:xfrm>
            <a:off x="627063" y="4879975"/>
            <a:ext cx="7312025" cy="727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МЕХАНИЗМЫ РЕАЛИЗАЦИИ ИНВЕСТИЦИОННОГО ПРОФИЛЯ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077" name="CustomShape 2"/>
          <p:cNvSpPr/>
          <p:nvPr/>
        </p:nvSpPr>
        <p:spPr>
          <a:xfrm>
            <a:off x="641350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  <a:p>
            <a:pPr eaLnBrk="1" hangingPunct="1"/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33796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85875"/>
            <a:ext cx="62150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C:\Users\админ\AppData\Local\Packages\Microsoft.Windows.Photos_8wekyb3d8bbwe\TempState\ShareServiceTempFolder\Coat_of_Arms_of_Bataisk_(Rostov_oblast)_(2003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357313"/>
            <a:ext cx="2000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CustomShape 2"/>
          <p:cNvSpPr/>
          <p:nvPr/>
        </p:nvSpPr>
        <p:spPr>
          <a:xfrm>
            <a:off x="627063" y="1401763"/>
            <a:ext cx="9131300" cy="1147762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0" name="CustomShape 3"/>
          <p:cNvSpPr/>
          <p:nvPr/>
        </p:nvSpPr>
        <p:spPr>
          <a:xfrm>
            <a:off x="627063" y="649288"/>
            <a:ext cx="9155112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ОСНОВНЫЕ ОРГАНИЗАЦИИ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081" name="CustomShape 4"/>
          <p:cNvSpPr/>
          <p:nvPr/>
        </p:nvSpPr>
        <p:spPr>
          <a:xfrm>
            <a:off x="627063" y="163513"/>
            <a:ext cx="1470025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основные организации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082" name="CustomShape 5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E05DD891-A2E4-4A74-9033-308100C32FE5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18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084" name="CustomShape 7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27063" y="1376363"/>
          <a:ext cx="9136062" cy="5113337"/>
        </p:xfrm>
        <a:graphic>
          <a:graphicData uri="http://schemas.openxmlformats.org/drawingml/2006/table">
            <a:tbl>
              <a:tblPr/>
              <a:tblGrid>
                <a:gridCol w="3143250"/>
                <a:gridCol w="3143250"/>
                <a:gridCol w="1423987"/>
                <a:gridCol w="1425575"/>
              </a:tblGrid>
              <a:tr h="80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КОМПАНИИ </a:t>
                      </a:r>
                    </a:p>
                  </a:txBody>
                  <a:tcPr marL="0" marR="0" marT="216000" marB="21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ВЫРУЧКА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 руб.</a:t>
                      </a:r>
                    </a:p>
                  </a:txBody>
                  <a:tcPr marL="0" marR="0" marT="216000" marB="21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РАБОЧИЕ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чел.</a:t>
                      </a:r>
                    </a:p>
                  </a:txBody>
                  <a:tcPr marL="0" marR="0" marT="216000" marB="21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АО «Мостожелезобетонконструкция» Батайский завод мостовых железобетонных конструкций (МЖБК) 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marR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Производство изделий из бетона для использования в строительстве</a:t>
                      </a:r>
                    </a:p>
                  </a:txBody>
                  <a:tcPr marL="180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5 981,6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259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«Технология и материалы» (ТИМ)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marR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Производство строительных смесей</a:t>
                      </a:r>
                    </a:p>
                  </a:txBody>
                  <a:tcPr marL="180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900,4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88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«Экспедиторская компания Юг-Руси»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marR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Деятельность автомобильного грузового транспорта и услуги по перевозкам</a:t>
                      </a:r>
                    </a:p>
                  </a:txBody>
                  <a:tcPr marL="180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1 029,7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357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«Металлические порошки ЮГ»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marR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Производство ферросплаврв, металлических порошков</a:t>
                      </a:r>
                    </a:p>
                  </a:txBody>
                  <a:tcPr marL="180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682,3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56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«Мост-Терминал»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marR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Производство прочих готовых металлических изделий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157,9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78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«Югагромаш»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marR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Торговля оптовая машинами, оборудованием и инструментами для сельского хозяйства</a:t>
                      </a:r>
                    </a:p>
                  </a:txBody>
                  <a:tcPr marL="180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3 826,7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107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«РостСтальМаш»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marR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Производство прочих сельскохозяйственных машин и оборудования</a:t>
                      </a:r>
                    </a:p>
                  </a:txBody>
                  <a:tcPr marL="180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88,5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61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«КОРПОРАЦИЯ «СКЭСС»»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marR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Производство оборудования для элеваторов, силосов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1488,1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220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«Батайское АТП-1»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marR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Регулярные перевозки пассажиров прочим сухопутным транспортом в городском и пригородном сообщении</a:t>
                      </a:r>
                    </a:p>
                  </a:txBody>
                  <a:tcPr marL="180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155,7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90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marR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80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CustomShape 1"/>
          <p:cNvSpPr/>
          <p:nvPr/>
        </p:nvSpPr>
        <p:spPr>
          <a:xfrm>
            <a:off x="5289550" y="4092575"/>
            <a:ext cx="4492625" cy="2209800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90000" bIns="45000"/>
          <a:lstStyle/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1100" b="1">
                <a:solidFill>
                  <a:srgbClr val="4756A0"/>
                </a:solidFill>
              </a:rPr>
              <a:t>динамично развивающаяся компания с 1997 года</a:t>
            </a:r>
            <a:endParaRPr lang="ru-RU" altLang="ru-RU" sz="11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11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1100" b="1">
                <a:solidFill>
                  <a:srgbClr val="4756A0"/>
                </a:solidFill>
              </a:rPr>
              <a:t>на рынке Юга России занимает лидерскую позицию и планомерно расширяет масштаб своей известности и востребованности по всей территории РФ. </a:t>
            </a:r>
            <a:endParaRPr lang="ru-RU" altLang="ru-RU" sz="11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11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1100" b="1">
                <a:solidFill>
                  <a:srgbClr val="4756A0"/>
                </a:solidFill>
              </a:rPr>
              <a:t>Сегодня дилерская сеть компании сосредоточена более чем в 100 городах</a:t>
            </a:r>
            <a:endParaRPr lang="ru-RU" altLang="ru-RU" sz="11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86" name="CustomShape 2"/>
          <p:cNvSpPr/>
          <p:nvPr/>
        </p:nvSpPr>
        <p:spPr>
          <a:xfrm>
            <a:off x="627063" y="550863"/>
            <a:ext cx="9155112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КЛЮЧЕВЫЕ КОМПЕТЕНЦИИ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087" name="CustomShape 3"/>
          <p:cNvSpPr/>
          <p:nvPr/>
        </p:nvSpPr>
        <p:spPr>
          <a:xfrm>
            <a:off x="627063" y="163513"/>
            <a:ext cx="149860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ключевые компетенции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088" name="CustomShape 4"/>
          <p:cNvSpPr/>
          <p:nvPr/>
        </p:nvSpPr>
        <p:spPr>
          <a:xfrm>
            <a:off x="627063" y="1401763"/>
            <a:ext cx="4492625" cy="76993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720000" bIns="45000" anchor="ctr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ООО </a:t>
            </a:r>
            <a:r>
              <a:rPr lang="ru-RU" altLang="ru-RU" sz="1100" b="1">
                <a:solidFill>
                  <a:schemeClr val="bg1"/>
                </a:solidFill>
              </a:rPr>
              <a:t>АО Мостожелезобетонконструкция" Батайский завод мостовых железобетонных конструкций (МЖБК) </a:t>
            </a:r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1089" name="CustomShape 5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DC89189A-0089-4F49-B16C-7DA53C572DF3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19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090" name="CustomShape 6"/>
          <p:cNvSpPr/>
          <p:nvPr/>
        </p:nvSpPr>
        <p:spPr>
          <a:xfrm>
            <a:off x="627063" y="4092575"/>
            <a:ext cx="4492625" cy="2209800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90000" bIns="45000"/>
          <a:lstStyle/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1100" b="1">
                <a:solidFill>
                  <a:srgbClr val="4756A0"/>
                </a:solidFill>
              </a:rPr>
              <a:t>годовая мощность завода свыше 24 тысяч кубометров железобетонных конструкций широкой номенклатуры</a:t>
            </a:r>
          </a:p>
          <a:p>
            <a:pPr marL="169863" indent="-165100" eaLnBrk="1" hangingPunct="1">
              <a:buClr>
                <a:srgbClr val="4756A0"/>
              </a:buClr>
            </a:pPr>
            <a:endParaRPr lang="ru-RU" altLang="ru-RU" sz="1100" b="1">
              <a:solidFill>
                <a:srgbClr val="4756A0"/>
              </a:solidFill>
            </a:endParaRPr>
          </a:p>
          <a:p>
            <a:pPr marL="169863" indent="-165100" algn="just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1100" b="1">
                <a:solidFill>
                  <a:srgbClr val="4756A0"/>
                </a:solidFill>
              </a:rPr>
              <a:t>продукция завода находит применение на объектах Краснодарского края, Ставрополья, Северо-Кавказских республик. В ходе подготовки к проведению Зимней Олимпиады 2014 года в г. Сочи, продукция завода поставлялась  для строительства дублера Курортного проспекта, моста к аэропорту Адлер и других объектов</a:t>
            </a:r>
            <a:endParaRPr lang="ru-RU" altLang="ru-RU" sz="11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endParaRPr lang="ru-RU" altLang="ru-RU" sz="11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91" name="CustomShape 7"/>
          <p:cNvSpPr/>
          <p:nvPr/>
        </p:nvSpPr>
        <p:spPr>
          <a:xfrm>
            <a:off x="747713" y="1517650"/>
            <a:ext cx="546100" cy="546100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2" name="CustomShape 8"/>
          <p:cNvSpPr/>
          <p:nvPr/>
        </p:nvSpPr>
        <p:spPr>
          <a:xfrm>
            <a:off x="5289550" y="1401763"/>
            <a:ext cx="4492625" cy="76993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720000" bIns="45000" anchor="ctr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ООО «Технология и материалы»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93" name="CustomShape 9"/>
          <p:cNvSpPr/>
          <p:nvPr/>
        </p:nvSpPr>
        <p:spPr>
          <a:xfrm>
            <a:off x="5410200" y="1535113"/>
            <a:ext cx="546100" cy="546100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6" name="CustomShape 10"/>
          <p:cNvSpPr/>
          <p:nvPr/>
        </p:nvSpPr>
        <p:spPr>
          <a:xfrm>
            <a:off x="627063" y="2295525"/>
            <a:ext cx="4492625" cy="769938"/>
          </a:xfrm>
          <a:prstGeom prst="roundRect">
            <a:avLst>
              <a:gd name="adj" fmla="val 2620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Батайский завод мостовых железобетонных конструкций</a:t>
            </a:r>
          </a:p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 на рынке более 65 лет, является предприятием отечественного мостостроения в составе ПАО «Мостожелезобетонконструкция»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97" name="CustomShape 11"/>
          <p:cNvSpPr/>
          <p:nvPr/>
        </p:nvSpPr>
        <p:spPr>
          <a:xfrm>
            <a:off x="5289550" y="2295525"/>
            <a:ext cx="4492625" cy="769938"/>
          </a:xfrm>
          <a:prstGeom prst="roundRect">
            <a:avLst>
              <a:gd name="adj" fmla="val 2620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на рынке более 26 лет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98" name="CustomShape 12"/>
          <p:cNvSpPr/>
          <p:nvPr/>
        </p:nvSpPr>
        <p:spPr>
          <a:xfrm>
            <a:off x="627063" y="3194050"/>
            <a:ext cx="4492625" cy="769938"/>
          </a:xfrm>
          <a:prstGeom prst="roundRect">
            <a:avLst>
              <a:gd name="adj" fmla="val 2620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крупнейший в России производитель сборных железобетонных конструкций</a:t>
            </a:r>
            <a:endParaRPr lang="ru-RU" altLang="ru-RU" sz="1100">
              <a:solidFill>
                <a:srgbClr val="000000"/>
              </a:solidFill>
            </a:endParaRPr>
          </a:p>
          <a:p>
            <a:pPr algn="ctr" eaLnBrk="1" hangingPunct="1"/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99" name="CustomShape 13"/>
          <p:cNvSpPr/>
          <p:nvPr/>
        </p:nvSpPr>
        <p:spPr>
          <a:xfrm>
            <a:off x="5289550" y="3194050"/>
            <a:ext cx="4492625" cy="769938"/>
          </a:xfrm>
          <a:prstGeom prst="roundRect">
            <a:avLst>
              <a:gd name="adj" fmla="val 2620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ведущий производитель сухих строительных смесей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100" name="CustomShape 14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pic>
        <p:nvPicPr>
          <p:cNvPr id="3688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643063"/>
            <a:ext cx="4286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4" descr="https://7project.ru/upload/iblock/a55/a55563e4919d29f8945055e921c024b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671638"/>
            <a:ext cx="428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627063" y="1255713"/>
            <a:ext cx="1212850" cy="2698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000000"/>
                </a:solidFill>
              </a:rPr>
              <a:t>преимущества 03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1955800" y="1255713"/>
            <a:ext cx="1595438" cy="269875"/>
          </a:xfrm>
          <a:prstGeom prst="roundRect">
            <a:avLst>
              <a:gd name="adj" fmla="val 5000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общая харакетристика 04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3667125" y="1255713"/>
            <a:ext cx="2497138" cy="2698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социально-экономические показатели 05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47" name="CustomShape 4"/>
          <p:cNvSpPr/>
          <p:nvPr/>
        </p:nvSpPr>
        <p:spPr>
          <a:xfrm>
            <a:off x="6280150" y="1255713"/>
            <a:ext cx="2073275" cy="2698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занятость и доходы населения 06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48" name="CustomShape 5"/>
          <p:cNvSpPr/>
          <p:nvPr/>
        </p:nvSpPr>
        <p:spPr>
          <a:xfrm>
            <a:off x="8488363" y="1255713"/>
            <a:ext cx="1285875" cy="2698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ресурсная база 07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49" name="CustomShape 6"/>
          <p:cNvSpPr/>
          <p:nvPr/>
        </p:nvSpPr>
        <p:spPr>
          <a:xfrm>
            <a:off x="627063" y="1631950"/>
            <a:ext cx="1957387" cy="26828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социальная инфраструктура 08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50" name="CustomShape 7"/>
          <p:cNvSpPr/>
          <p:nvPr/>
        </p:nvSpPr>
        <p:spPr>
          <a:xfrm>
            <a:off x="2643188" y="1643063"/>
            <a:ext cx="1301750" cy="268287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качество жизни 09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51" name="CustomShape 8"/>
          <p:cNvSpPr/>
          <p:nvPr/>
        </p:nvSpPr>
        <p:spPr>
          <a:xfrm>
            <a:off x="4021138" y="1647825"/>
            <a:ext cx="2185987" cy="26828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оценка услуг по жизнеобеспечению 10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52" name="CustomShape 9"/>
          <p:cNvSpPr/>
          <p:nvPr/>
        </p:nvSpPr>
        <p:spPr>
          <a:xfrm>
            <a:off x="6280150" y="1657350"/>
            <a:ext cx="1720850" cy="26828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достопримечательности 11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53" name="CustomShape 10"/>
          <p:cNvSpPr/>
          <p:nvPr/>
        </p:nvSpPr>
        <p:spPr>
          <a:xfrm>
            <a:off x="8072438" y="1663700"/>
            <a:ext cx="1720850" cy="26828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позиция предпринимателей 12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54" name="CustomShape 11"/>
          <p:cNvSpPr/>
          <p:nvPr/>
        </p:nvSpPr>
        <p:spPr>
          <a:xfrm>
            <a:off x="627063" y="2074863"/>
            <a:ext cx="2522537" cy="268287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анализ интервью администрации 13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55" name="CustomShape 12"/>
          <p:cNvSpPr/>
          <p:nvPr/>
        </p:nvSpPr>
        <p:spPr>
          <a:xfrm>
            <a:off x="3313113" y="2070100"/>
            <a:ext cx="1917700" cy="26828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SWOT-анализ МО 14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57" name="CustomShape 14"/>
          <p:cNvSpPr/>
          <p:nvPr/>
        </p:nvSpPr>
        <p:spPr>
          <a:xfrm>
            <a:off x="5270500" y="2047875"/>
            <a:ext cx="2400300" cy="26828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контент анализ социальных сетей 15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58" name="CustomShape 15"/>
          <p:cNvSpPr/>
          <p:nvPr/>
        </p:nvSpPr>
        <p:spPr>
          <a:xfrm>
            <a:off x="7750175" y="2039938"/>
            <a:ext cx="2008188" cy="268287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организационные проблемы 16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60" name="CustomShape 17"/>
          <p:cNvSpPr/>
          <p:nvPr/>
        </p:nvSpPr>
        <p:spPr>
          <a:xfrm>
            <a:off x="644525" y="2432050"/>
            <a:ext cx="3013075" cy="268288"/>
          </a:xfrm>
          <a:prstGeom prst="roundRect">
            <a:avLst>
              <a:gd name="adj" fmla="val 5000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механизмы реализации инвестиционного профиля 17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61" name="CustomShape 18"/>
          <p:cNvSpPr/>
          <p:nvPr/>
        </p:nvSpPr>
        <p:spPr>
          <a:xfrm>
            <a:off x="3770313" y="2439988"/>
            <a:ext cx="1736725" cy="2667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основные организации 18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62" name="CustomShape 19"/>
          <p:cNvSpPr/>
          <p:nvPr/>
        </p:nvSpPr>
        <p:spPr>
          <a:xfrm>
            <a:off x="5559425" y="2420938"/>
            <a:ext cx="1735138" cy="268287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ключевые компетенции 19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63" name="CustomShape 20"/>
          <p:cNvSpPr/>
          <p:nvPr/>
        </p:nvSpPr>
        <p:spPr>
          <a:xfrm>
            <a:off x="644525" y="2794000"/>
            <a:ext cx="2732088" cy="26828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реализуемые инвестиционные проекты 21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64" name="CustomShape 21"/>
          <p:cNvSpPr/>
          <p:nvPr/>
        </p:nvSpPr>
        <p:spPr>
          <a:xfrm>
            <a:off x="3654425" y="2784475"/>
            <a:ext cx="1616075" cy="2698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инвестиционные ниши 22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66" name="CustomShape 23"/>
          <p:cNvSpPr/>
          <p:nvPr/>
        </p:nvSpPr>
        <p:spPr>
          <a:xfrm>
            <a:off x="5341938" y="2782888"/>
            <a:ext cx="2408237" cy="268287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свободные инвестиционные площадки 24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67" name="CustomShape 24"/>
          <p:cNvSpPr/>
          <p:nvPr/>
        </p:nvSpPr>
        <p:spPr>
          <a:xfrm>
            <a:off x="654050" y="3200400"/>
            <a:ext cx="2036763" cy="2698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меры господдержки 26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68" name="CustomShape 25"/>
          <p:cNvSpPr/>
          <p:nvPr/>
        </p:nvSpPr>
        <p:spPr>
          <a:xfrm>
            <a:off x="2971800" y="3192463"/>
            <a:ext cx="2979738" cy="2698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предложение по корректировке мер поддержки 28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69" name="CustomShape 26"/>
          <p:cNvSpPr/>
          <p:nvPr/>
        </p:nvSpPr>
        <p:spPr>
          <a:xfrm>
            <a:off x="6140450" y="3181350"/>
            <a:ext cx="1609725" cy="26828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образ будущего МО 29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70" name="CustomShape 27"/>
          <p:cNvSpPr/>
          <p:nvPr/>
        </p:nvSpPr>
        <p:spPr>
          <a:xfrm>
            <a:off x="8001000" y="3181350"/>
            <a:ext cx="1682750" cy="26828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контакты 30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71" name="CustomShape 28"/>
          <p:cNvSpPr/>
          <p:nvPr/>
        </p:nvSpPr>
        <p:spPr>
          <a:xfrm>
            <a:off x="700088" y="3598863"/>
            <a:ext cx="1066800" cy="268287"/>
          </a:xfrm>
          <a:prstGeom prst="roundRect">
            <a:avLst>
              <a:gd name="adj" fmla="val 5000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приложения 31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72" name="CustomShape 29"/>
          <p:cNvSpPr/>
          <p:nvPr/>
        </p:nvSpPr>
        <p:spPr>
          <a:xfrm>
            <a:off x="1906588" y="3613150"/>
            <a:ext cx="1590675" cy="26828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цель и задачи проекта 32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74" name="CustomShape 31"/>
          <p:cNvSpPr/>
          <p:nvPr/>
        </p:nvSpPr>
        <p:spPr>
          <a:xfrm>
            <a:off x="5559425" y="3589338"/>
            <a:ext cx="1852613" cy="268287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состав рабочей группы 36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75" name="CustomShape 32"/>
          <p:cNvSpPr/>
          <p:nvPr/>
        </p:nvSpPr>
        <p:spPr>
          <a:xfrm>
            <a:off x="7550150" y="3560763"/>
            <a:ext cx="2224088" cy="268287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направления сбора информации 37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78" name="CustomShape 35"/>
          <p:cNvSpPr/>
          <p:nvPr/>
        </p:nvSpPr>
        <p:spPr>
          <a:xfrm>
            <a:off x="700088" y="4005263"/>
            <a:ext cx="1516062" cy="268287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анализ опроса бизнеса 38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79" name="CustomShape 36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93B129FC-B2FC-423A-BE4D-8774A962651F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2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80" name="CustomShape 37"/>
          <p:cNvSpPr/>
          <p:nvPr/>
        </p:nvSpPr>
        <p:spPr>
          <a:xfrm>
            <a:off x="3538538" y="3613150"/>
            <a:ext cx="1936750" cy="26828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методология разработки 33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81" name="CustomShape 38"/>
          <p:cNvSpPr/>
          <p:nvPr/>
        </p:nvSpPr>
        <p:spPr>
          <a:xfrm>
            <a:off x="7859713" y="2789238"/>
            <a:ext cx="1898650" cy="2698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диагностическая карта МО 25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82" name="CustomShape 39"/>
          <p:cNvSpPr/>
          <p:nvPr/>
        </p:nvSpPr>
        <p:spPr>
          <a:xfrm>
            <a:off x="7546975" y="2428875"/>
            <a:ext cx="2227263" cy="26987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000000"/>
                </a:solidFill>
              </a:rPr>
              <a:t>специализация округа 20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83" name="CustomShape 40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@ МАТЕРИАЛ ПОДГОТОВЛЕН АДМИНИСТРАЦИЕЙ ГОРОДА БАТАЙСКА</a:t>
            </a:r>
          </a:p>
        </p:txBody>
      </p:sp>
      <p:sp>
        <p:nvSpPr>
          <p:cNvPr id="284" name="CustomShape 41"/>
          <p:cNvSpPr/>
          <p:nvPr/>
        </p:nvSpPr>
        <p:spPr>
          <a:xfrm>
            <a:off x="627063" y="4879975"/>
            <a:ext cx="7312025" cy="109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ИНВЕСТИЦИОННЫЙ ПРОФИЛЬ </a:t>
            </a: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МУНИЦИПАЛЬНОГО ОБРАЗОВАНИЯ </a:t>
            </a: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«ГОРОД БАТАЙСК»</a:t>
            </a:r>
          </a:p>
        </p:txBody>
      </p:sp>
      <p:sp>
        <p:nvSpPr>
          <p:cNvPr id="285" name="CustomShape 42"/>
          <p:cNvSpPr/>
          <p:nvPr/>
        </p:nvSpPr>
        <p:spPr>
          <a:xfrm>
            <a:off x="7613650" y="158750"/>
            <a:ext cx="2147888" cy="722313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000000"/>
                </a:solidFill>
              </a:rPr>
              <a:t>РОСТОВСКАЯ ОБЛАСТЬ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86" name="CustomShape 43"/>
          <p:cNvSpPr/>
          <p:nvPr/>
        </p:nvSpPr>
        <p:spPr>
          <a:xfrm>
            <a:off x="9039225" y="158750"/>
            <a:ext cx="722313" cy="722313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 w="25560">
            <a:noFill/>
          </a:ln>
          <a:effectLst>
            <a:outerShdw>
              <a:srgbClr val="000000">
                <a:alpha val="9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44"/>
          <p:cNvSpPr/>
          <p:nvPr/>
        </p:nvSpPr>
        <p:spPr>
          <a:xfrm>
            <a:off x="9291638" y="460375"/>
            <a:ext cx="217487" cy="131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9256" name="Рисунок 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357188"/>
            <a:ext cx="6429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CustomShape 1"/>
          <p:cNvSpPr/>
          <p:nvPr/>
        </p:nvSpPr>
        <p:spPr>
          <a:xfrm>
            <a:off x="7597775" y="1376363"/>
            <a:ext cx="2190750" cy="769937"/>
          </a:xfrm>
          <a:prstGeom prst="roundRect">
            <a:avLst>
              <a:gd name="adj" fmla="val 29072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РЕЗУЛЬТАТЫ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102" name="CustomShape 2"/>
          <p:cNvSpPr/>
          <p:nvPr/>
        </p:nvSpPr>
        <p:spPr>
          <a:xfrm>
            <a:off x="627063" y="619125"/>
            <a:ext cx="9155112" cy="360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СПЕЦИАЛИЗАЦИЯ ОКРУГА И ТРЕНДЫ РАЗВИТИЯ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103" name="CustomShape 3"/>
          <p:cNvSpPr/>
          <p:nvPr/>
        </p:nvSpPr>
        <p:spPr>
          <a:xfrm>
            <a:off x="627063" y="163513"/>
            <a:ext cx="1425575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специализация округа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104" name="CustomShape 4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E15170DE-19FD-437B-9C25-F28C634880C4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20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105" name="CustomShape 5"/>
          <p:cNvSpPr/>
          <p:nvPr/>
        </p:nvSpPr>
        <p:spPr>
          <a:xfrm>
            <a:off x="627063" y="1376363"/>
            <a:ext cx="2190750" cy="769937"/>
          </a:xfrm>
          <a:prstGeom prst="roundRect">
            <a:avLst>
              <a:gd name="adj" fmla="val 29072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СПЕЦИАЛИЗАЦИЯ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106" name="CustomShape 6"/>
          <p:cNvSpPr/>
          <p:nvPr/>
        </p:nvSpPr>
        <p:spPr>
          <a:xfrm>
            <a:off x="2954338" y="1376363"/>
            <a:ext cx="2190750" cy="769937"/>
          </a:xfrm>
          <a:prstGeom prst="roundRect">
            <a:avLst>
              <a:gd name="adj" fmla="val 29072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ТРЕНД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107" name="CustomShape 7"/>
          <p:cNvSpPr/>
          <p:nvPr/>
        </p:nvSpPr>
        <p:spPr>
          <a:xfrm>
            <a:off x="5276850" y="1381125"/>
            <a:ext cx="2190750" cy="769938"/>
          </a:xfrm>
          <a:prstGeom prst="roundRect">
            <a:avLst>
              <a:gd name="adj" fmla="val 29072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ЭФФЕКТЫ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108" name="CustomShape 8"/>
          <p:cNvSpPr/>
          <p:nvPr/>
        </p:nvSpPr>
        <p:spPr>
          <a:xfrm>
            <a:off x="620713" y="2262188"/>
            <a:ext cx="2190750" cy="1166812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4000" tIns="45000" rIns="108000" bIns="45000" anchor="ctr"/>
          <a:lstStyle/>
          <a:p>
            <a:pPr eaLnBrk="1" hangingPunct="1"/>
            <a:r>
              <a:rPr lang="ru-RU" altLang="ru-RU" sz="700" b="1">
                <a:solidFill>
                  <a:srgbClr val="FFFFFF"/>
                </a:solidFill>
              </a:rPr>
              <a:t>ОБРАБАТЫВАЮЩЕЕ ПРОИЗВОДСТВО</a:t>
            </a:r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700" b="1">
                <a:solidFill>
                  <a:srgbClr val="FFFFFF"/>
                </a:solidFill>
              </a:rPr>
              <a:t>бумажные и резиновые изделия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109" name="CustomShape 9"/>
          <p:cNvSpPr/>
          <p:nvPr/>
        </p:nvSpPr>
        <p:spPr>
          <a:xfrm>
            <a:off x="2954338" y="2262188"/>
            <a:ext cx="2190750" cy="1166812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следование концепции устойчивого развития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110" name="CustomShape 10"/>
          <p:cNvSpPr/>
          <p:nvPr/>
        </p:nvSpPr>
        <p:spPr>
          <a:xfrm>
            <a:off x="2952750" y="3786188"/>
            <a:ext cx="2190750" cy="1143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программы комплексного импортозамещения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112" name="CustomShape 12"/>
          <p:cNvSpPr/>
          <p:nvPr/>
        </p:nvSpPr>
        <p:spPr>
          <a:xfrm>
            <a:off x="2954338" y="5214938"/>
            <a:ext cx="2190750" cy="1114425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рост спроса на услуги доставки, а также на грузоперевозки и складирование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113" name="CustomShape 13"/>
          <p:cNvSpPr/>
          <p:nvPr/>
        </p:nvSpPr>
        <p:spPr>
          <a:xfrm>
            <a:off x="5287963" y="2262188"/>
            <a:ext cx="2190750" cy="1166812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формирование имиджа социально-ответственной компании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114" name="CustomShape 14"/>
          <p:cNvSpPr/>
          <p:nvPr/>
        </p:nvSpPr>
        <p:spPr>
          <a:xfrm>
            <a:off x="5381625" y="3857625"/>
            <a:ext cx="2190750" cy="1071563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повышение технологичности производства и функциональности оборудования и машин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116" name="CustomShape 16"/>
          <p:cNvSpPr/>
          <p:nvPr/>
        </p:nvSpPr>
        <p:spPr>
          <a:xfrm>
            <a:off x="5287963" y="5214938"/>
            <a:ext cx="2190750" cy="1114425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рост доходов от логистических услуг, увеличение спроса на качественную дорожно-транспортную инфраструктуру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117" name="CustomShape 17"/>
          <p:cNvSpPr/>
          <p:nvPr/>
        </p:nvSpPr>
        <p:spPr>
          <a:xfrm>
            <a:off x="7621588" y="2262188"/>
            <a:ext cx="2189162" cy="1166812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" bIns="45000" anchor="ctr"/>
          <a:lstStyle/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700" b="1">
                <a:solidFill>
                  <a:srgbClr val="000000"/>
                </a:solidFill>
              </a:rPr>
              <a:t>рост объёмов производства                  и доходов</a:t>
            </a:r>
            <a:endParaRPr lang="ru-RU" altLang="ru-RU" sz="7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7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700" b="1">
                <a:solidFill>
                  <a:srgbClr val="000000"/>
                </a:solidFill>
              </a:rPr>
              <a:t>усиление позиции местных предприятий</a:t>
            </a:r>
            <a:endParaRPr lang="ru-RU" altLang="ru-RU" sz="7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7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700" b="1">
                <a:solidFill>
                  <a:srgbClr val="000000"/>
                </a:solidFill>
              </a:rPr>
              <a:t>создание новых рабочих мест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118" name="CustomShape 18"/>
          <p:cNvSpPr/>
          <p:nvPr/>
        </p:nvSpPr>
        <p:spPr>
          <a:xfrm>
            <a:off x="7715250" y="3857625"/>
            <a:ext cx="2190750" cy="1071563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90000" bIns="45000" anchor="ctr"/>
          <a:lstStyle/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700" b="1">
                <a:solidFill>
                  <a:srgbClr val="000000"/>
                </a:solidFill>
              </a:rPr>
              <a:t>рост объёмов производства                  и доходов</a:t>
            </a:r>
            <a:endParaRPr lang="ru-RU" altLang="ru-RU" sz="7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7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700" b="1">
                <a:solidFill>
                  <a:srgbClr val="000000"/>
                </a:solidFill>
              </a:rPr>
              <a:t>усиление позиции местных предприятий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120" name="CustomShape 20"/>
          <p:cNvSpPr/>
          <p:nvPr/>
        </p:nvSpPr>
        <p:spPr>
          <a:xfrm>
            <a:off x="7621588" y="5214938"/>
            <a:ext cx="2189162" cy="1114425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90000" bIns="45000" anchor="ctr"/>
          <a:lstStyle/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700" b="1">
                <a:solidFill>
                  <a:srgbClr val="000000"/>
                </a:solidFill>
              </a:rPr>
              <a:t>развитие логистических путей</a:t>
            </a:r>
            <a:endParaRPr lang="ru-RU" altLang="ru-RU" sz="7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7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700" b="1">
                <a:solidFill>
                  <a:srgbClr val="000000"/>
                </a:solidFill>
              </a:rPr>
              <a:t>расширение рынков сбыта местных предприятий</a:t>
            </a:r>
            <a:endParaRPr lang="ru-RU" altLang="ru-RU" sz="700">
              <a:solidFill>
                <a:srgbClr val="000000"/>
              </a:solidFill>
            </a:endParaRPr>
          </a:p>
          <a:p>
            <a:pPr marL="169863" indent="-165100" eaLnBrk="1" hangingPunct="1"/>
            <a:endParaRPr lang="ru-RU" altLang="ru-RU" sz="700">
              <a:solidFill>
                <a:srgbClr val="000000"/>
              </a:solidFill>
            </a:endParaRPr>
          </a:p>
          <a:p>
            <a:pPr marL="169863" indent="-165100" eaLnBrk="1" hangingPunct="1">
              <a:buClr>
                <a:srgbClr val="4756A0"/>
              </a:buClr>
              <a:buFontTx/>
              <a:buChar char="•"/>
            </a:pPr>
            <a:r>
              <a:rPr lang="ru-RU" altLang="ru-RU" sz="700" b="1">
                <a:solidFill>
                  <a:srgbClr val="000000"/>
                </a:solidFill>
              </a:rPr>
              <a:t>повышение инвестиционной привлекательности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121" name="CustomShape 21"/>
          <p:cNvSpPr/>
          <p:nvPr/>
        </p:nvSpPr>
        <p:spPr>
          <a:xfrm>
            <a:off x="595313" y="3786188"/>
            <a:ext cx="2190750" cy="1143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4000" tIns="45000" rIns="108000" bIns="45000" anchor="ctr"/>
          <a:lstStyle/>
          <a:p>
            <a:pPr eaLnBrk="1" hangingPunct="1"/>
            <a:r>
              <a:rPr lang="ru-RU" altLang="ru-RU" sz="700" b="1">
                <a:solidFill>
                  <a:srgbClr val="FFFFFF"/>
                </a:solidFill>
              </a:rPr>
              <a:t>ОБРАБАТЫВАЮЩЕЕ ПРОИЗВОДСТВО</a:t>
            </a:r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700" b="1">
                <a:solidFill>
                  <a:srgbClr val="FFFFFF"/>
                </a:solidFill>
              </a:rPr>
              <a:t>производство машин, спецтехники и оборудования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123" name="CustomShape 23"/>
          <p:cNvSpPr/>
          <p:nvPr/>
        </p:nvSpPr>
        <p:spPr>
          <a:xfrm>
            <a:off x="620713" y="5214938"/>
            <a:ext cx="2190750" cy="1114425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4000" tIns="45000" rIns="108000" bIns="45000" anchor="ctr"/>
          <a:lstStyle/>
          <a:p>
            <a:pPr eaLnBrk="1" hangingPunct="1"/>
            <a:r>
              <a:rPr lang="ru-RU" altLang="ru-RU" sz="700" b="1">
                <a:solidFill>
                  <a:srgbClr val="FFFFFF"/>
                </a:solidFill>
              </a:rPr>
              <a:t>ТРАНСПОРТРОВКА                     И ХРАНЕНИЕ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38933" name="Рисунок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549525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Рисунок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407193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Рисунок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5572125"/>
            <a:ext cx="355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" name="CustomShape 24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CustomShape 1"/>
          <p:cNvSpPr/>
          <p:nvPr/>
        </p:nvSpPr>
        <p:spPr>
          <a:xfrm>
            <a:off x="627063" y="1957388"/>
            <a:ext cx="9131300" cy="4338637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0" name="CustomShape 2"/>
          <p:cNvSpPr/>
          <p:nvPr/>
        </p:nvSpPr>
        <p:spPr>
          <a:xfrm>
            <a:off x="627063" y="1401763"/>
            <a:ext cx="9131300" cy="1147762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1" name="CustomShape 3"/>
          <p:cNvSpPr/>
          <p:nvPr/>
        </p:nvSpPr>
        <p:spPr>
          <a:xfrm>
            <a:off x="627063" y="668338"/>
            <a:ext cx="9155112" cy="1254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РЕАЛИЗУЕМЫЕ ИНВЕСТИЦИОННЫЕ ПРОЕКТЫ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132" name="CustomShape 4"/>
          <p:cNvSpPr/>
          <p:nvPr/>
        </p:nvSpPr>
        <p:spPr>
          <a:xfrm>
            <a:off x="627063" y="163513"/>
            <a:ext cx="2328862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реализуемые инвестиционные проекты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133" name="CustomShape 5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47CAF796-5D57-428A-AB91-D0BFB86E5982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21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graphicFrame>
        <p:nvGraphicFramePr>
          <p:cNvPr id="1134" name="Table 6"/>
          <p:cNvGraphicFramePr>
            <a:graphicFrameLocks noGrp="1"/>
          </p:cNvGraphicFramePr>
          <p:nvPr/>
        </p:nvGraphicFramePr>
        <p:xfrm>
          <a:off x="595313" y="1357313"/>
          <a:ext cx="9183687" cy="5072062"/>
        </p:xfrm>
        <a:graphic>
          <a:graphicData uri="http://schemas.openxmlformats.org/drawingml/2006/table">
            <a:tbl>
              <a:tblPr/>
              <a:tblGrid>
                <a:gridCol w="3086100"/>
                <a:gridCol w="3086100"/>
                <a:gridCol w="1398587"/>
                <a:gridCol w="1612900"/>
              </a:tblGrid>
              <a:tr h="1190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НАИМЕНОВАНИЕ КОМПАНИИ 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СФЕРА ДЕЯТЕЛЬНОСТИ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ИНВЕСТИЦИИ 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млн. руб.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СРОКИ 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РЕАЛИЗАЦИИ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«Авантаж»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576000" marR="36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Площадка нефтебазы по хранению и перевалке нефтепродуктов</a:t>
                      </a:r>
                    </a:p>
                  </a:txBody>
                  <a:tcPr marL="180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900,0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2019-2025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«Южная Экспортная Компания»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576000" marR="36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Строительство автоматизированного современного предприятия по производству мелкоштучных бетонных изделий</a:t>
                      </a:r>
                    </a:p>
                  </a:txBody>
                  <a:tcPr marL="180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250,0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2019-2025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«ТиМ»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576000" marR="36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Завод сухих строительных смесей</a:t>
                      </a:r>
                    </a:p>
                  </a:txBody>
                  <a:tcPr marL="180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125,0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2019-2025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«СГ РУС»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576000" marR="36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Строительство современного кластера химических производств</a:t>
                      </a:r>
                    </a:p>
                  </a:txBody>
                  <a:tcPr marL="180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300,0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2023-2025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«СЗ «Твой Дом»»</a:t>
                      </a:r>
                    </a:p>
                  </a:txBody>
                  <a:tcPr marL="576000" marR="36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Строительство многоквартирных жилых домов</a:t>
                      </a:r>
                    </a:p>
                  </a:txBody>
                  <a:tcPr marL="180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2985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2022-2029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917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ООО СЗ «СтройГарант2»</a:t>
                      </a:r>
                    </a:p>
                  </a:txBody>
                  <a:tcPr marL="576000" marR="36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Микрорайон жилой застройки "Булгаков" (1-й этап)</a:t>
                      </a:r>
                    </a:p>
                  </a:txBody>
                  <a:tcPr marL="180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2112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2024-2026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1139" name="CustomShape 7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pic>
        <p:nvPicPr>
          <p:cNvPr id="41010" name="Рисунок 12" descr="Город со сплошной заливко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74662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1" name="Рисунок 13" descr="Город со сплошной заливко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9592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2" name="Рисунок 15" descr="Производство со сплошной заливко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5717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3" name="Рисунок 16" descr="Стоп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30353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4" name="Рисунок 17" descr="Современная архитектура со сплошной заливкой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64648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5" name="Рисунок 14" descr="Пробирки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2084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/>
          <p:cNvSpPr/>
          <p:nvPr/>
        </p:nvSpPr>
        <p:spPr>
          <a:xfrm>
            <a:off x="7599363" y="1376363"/>
            <a:ext cx="2195512" cy="776287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ЭКОЛОГИЯ И ТУРИЗМ</a:t>
            </a: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7063" y="1376363"/>
            <a:ext cx="2195512" cy="776287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МЕДИЦИНА</a:t>
            </a:r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2954338" y="1376363"/>
            <a:ext cx="2195512" cy="776287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РАЗВИТИЕ ПРЕДПРИНИМАТЕЛЬСТВА</a:t>
            </a: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5276850" y="1381125"/>
            <a:ext cx="2195513" cy="776288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ОТКРЫТИЕ </a:t>
            </a:r>
          </a:p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НОВОГО БИЗНЕСА</a:t>
            </a: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49" name="Скругленный прямоугольник 248"/>
          <p:cNvSpPr/>
          <p:nvPr/>
        </p:nvSpPr>
        <p:spPr>
          <a:xfrm>
            <a:off x="7599363" y="2270125"/>
            <a:ext cx="2195512" cy="4037013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43015" name="Номер слайда 5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059863" y="6607175"/>
            <a:ext cx="727075" cy="12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767D724-0FAC-4F8C-AFAE-C0ADD0E1EEFB}" type="slidenum">
              <a:rPr lang="ru-RU" altLang="ru-RU" sz="800">
                <a:cs typeface="Arial" charset="0"/>
              </a:rPr>
              <a:pPr/>
              <a:t>22</a:t>
            </a:fld>
            <a:endParaRPr lang="ru-RU" altLang="ru-RU" sz="800"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7063" y="2270125"/>
            <a:ext cx="2195512" cy="4037013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2954338" y="2270125"/>
            <a:ext cx="2195512" cy="4037013"/>
          </a:xfrm>
          <a:prstGeom prst="roundRect">
            <a:avLst>
              <a:gd name="adj" fmla="val 115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43018" name="Рисунок 209" descr="Больница со сплошной заливко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3971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" name="Скругленный прямоугольник 220"/>
          <p:cNvSpPr/>
          <p:nvPr/>
        </p:nvSpPr>
        <p:spPr>
          <a:xfrm>
            <a:off x="5276850" y="2274888"/>
            <a:ext cx="2195513" cy="4037012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43020" name="TextBox 3"/>
          <p:cNvSpPr txBox="1">
            <a:spLocks noChangeArrowheads="1"/>
          </p:cNvSpPr>
          <p:nvPr/>
        </p:nvSpPr>
        <p:spPr bwMode="auto">
          <a:xfrm>
            <a:off x="627063" y="627063"/>
            <a:ext cx="915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cs typeface="Arial" charset="0"/>
              </a:rPr>
              <a:t>ИНВЕСТИЦИОННЫЕ НИШИ</a:t>
            </a:r>
            <a:endParaRPr lang="ru-RU" altLang="ru-RU" sz="2400">
              <a:cs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7063" y="163513"/>
            <a:ext cx="1463675" cy="27463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800" b="1">
                <a:solidFill>
                  <a:schemeClr val="bg1"/>
                </a:solidFill>
                <a:cs typeface="Arial" panose="020B0604020202020204" pitchFamily="34" charset="0"/>
              </a:rPr>
              <a:t>инвестиционные ниши</a:t>
            </a:r>
          </a:p>
        </p:txBody>
      </p:sp>
      <p:pic>
        <p:nvPicPr>
          <p:cNvPr id="43022" name="Рисунок 10" descr="Портфель со сплошной заливко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397125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Рисунок 11" descr="Приблизить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239712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Рисунок 12" descr="Растение со сплошной заливкой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23971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5" name="TextBox 14"/>
          <p:cNvSpPr txBox="1">
            <a:spLocks noChangeArrowheads="1"/>
          </p:cNvSpPr>
          <p:nvPr/>
        </p:nvSpPr>
        <p:spPr bwMode="auto">
          <a:xfrm>
            <a:off x="825500" y="2889250"/>
            <a:ext cx="1900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r>
              <a:rPr lang="ru-RU" altLang="ru-RU" sz="900" b="1">
                <a:cs typeface="Arial" charset="0"/>
              </a:rPr>
              <a:t>Современный медицинский центр </a:t>
            </a:r>
            <a:endParaRPr lang="en-US" altLang="ru-RU" sz="900" b="1">
              <a:cs typeface="Arial" charset="0"/>
            </a:endParaRP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en-US" altLang="ru-RU" sz="900" b="1">
              <a:cs typeface="Arial" charset="0"/>
            </a:endParaRPr>
          </a:p>
        </p:txBody>
      </p:sp>
      <p:sp>
        <p:nvSpPr>
          <p:cNvPr id="43026" name="TextBox 16"/>
          <p:cNvSpPr txBox="1">
            <a:spLocks noChangeArrowheads="1"/>
          </p:cNvSpPr>
          <p:nvPr/>
        </p:nvSpPr>
        <p:spPr bwMode="auto">
          <a:xfrm>
            <a:off x="3148013" y="2889250"/>
            <a:ext cx="1900237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4756A0"/>
              </a:buClr>
              <a:buFontTx/>
              <a:buAutoNum type="arabicPeriod"/>
            </a:pPr>
            <a:r>
              <a:rPr lang="ru-RU" altLang="ru-RU" sz="900" b="1">
                <a:cs typeface="Arial" charset="0"/>
              </a:rPr>
              <a:t>Исследовательский центр для предприятий малого          и микробизнеса</a:t>
            </a: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r>
              <a:rPr lang="ru-RU" altLang="ru-RU" sz="900" b="1">
                <a:cs typeface="Arial" charset="0"/>
              </a:rPr>
              <a:t>Технологический центр       для предприятий малого          и микробизнеса</a:t>
            </a: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r>
              <a:rPr lang="ru-RU" altLang="ru-RU" sz="900" b="1">
                <a:cs typeface="Arial" charset="0"/>
              </a:rPr>
              <a:t>Бизнес-инкубатор                  для производственных предприятий</a:t>
            </a: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r>
              <a:rPr lang="ru-RU" altLang="ru-RU" sz="900" b="1">
                <a:cs typeface="Arial" charset="0"/>
              </a:rPr>
              <a:t>Компания, оказывающая консультационную поддержку предприятиям: помощь в получении грантов, проработке проектов, поиске инвестиционных ниш и пр.</a:t>
            </a:r>
          </a:p>
        </p:txBody>
      </p:sp>
      <p:sp>
        <p:nvSpPr>
          <p:cNvPr id="43027" name="TextBox 19"/>
          <p:cNvSpPr txBox="1">
            <a:spLocks noChangeArrowheads="1"/>
          </p:cNvSpPr>
          <p:nvPr/>
        </p:nvSpPr>
        <p:spPr bwMode="auto">
          <a:xfrm>
            <a:off x="5468938" y="2889250"/>
            <a:ext cx="1900237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4756A0"/>
              </a:buClr>
              <a:buFontTx/>
              <a:buAutoNum type="arabicPeriod"/>
            </a:pPr>
            <a:r>
              <a:rPr lang="ru-RU" altLang="ru-RU" sz="900" b="1">
                <a:cs typeface="Arial" charset="0"/>
              </a:rPr>
              <a:t>Создание предприятия            по безотходной переработке промышленных отходов</a:t>
            </a: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r>
              <a:rPr lang="ru-RU" altLang="ru-RU" sz="900" b="1">
                <a:cs typeface="Arial" charset="0"/>
              </a:rPr>
              <a:t>Создание сервиса по подбору лучшего варианта логистики</a:t>
            </a: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r>
              <a:rPr lang="ru-RU" altLang="ru-RU" sz="900" b="1">
                <a:cs typeface="Arial" charset="0"/>
              </a:rPr>
              <a:t>Создание крупного распределительного/ логистического  центра</a:t>
            </a: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r>
              <a:rPr lang="ru-RU" altLang="ru-RU" sz="900" b="1">
                <a:cs typeface="Arial" charset="0"/>
              </a:rPr>
              <a:t>Комплексная застройка жилья (жилых комплексов)</a:t>
            </a: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r>
              <a:rPr lang="ru-RU" altLang="ru-RU" sz="900" b="1">
                <a:cs typeface="Arial" charset="0"/>
              </a:rPr>
              <a:t>Образовательно-развлекательный центр          для детей</a:t>
            </a: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</p:txBody>
      </p:sp>
      <p:sp>
        <p:nvSpPr>
          <p:cNvPr id="43028" name="TextBox 21"/>
          <p:cNvSpPr txBox="1">
            <a:spLocks noChangeArrowheads="1"/>
          </p:cNvSpPr>
          <p:nvPr/>
        </p:nvSpPr>
        <p:spPr bwMode="auto">
          <a:xfrm>
            <a:off x="7820025" y="2889250"/>
            <a:ext cx="19002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4756A0"/>
              </a:buClr>
              <a:buFontTx/>
              <a:buAutoNum type="arabicPeriod"/>
            </a:pPr>
            <a:r>
              <a:rPr lang="ru-RU" altLang="ru-RU" sz="900" b="1">
                <a:cs typeface="Arial" charset="0"/>
              </a:rPr>
              <a:t>Развитие  рыболовного туризма</a:t>
            </a: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  <a:p>
            <a:pPr eaLnBrk="1" hangingPunct="1">
              <a:buClr>
                <a:srgbClr val="4756A0"/>
              </a:buClr>
              <a:buFontTx/>
              <a:buAutoNum type="arabicPeriod"/>
            </a:pPr>
            <a:endParaRPr lang="ru-RU" altLang="ru-RU" sz="900" b="1">
              <a:cs typeface="Arial" charset="0"/>
            </a:endParaRPr>
          </a:p>
        </p:txBody>
      </p:sp>
      <p:sp>
        <p:nvSpPr>
          <p:cNvPr id="43029" name="TextBox 1"/>
          <p:cNvSpPr txBox="1">
            <a:spLocks noChangeArrowheads="1"/>
          </p:cNvSpPr>
          <p:nvPr/>
        </p:nvSpPr>
        <p:spPr bwMode="auto">
          <a:xfrm>
            <a:off x="627063" y="6607175"/>
            <a:ext cx="7318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627063" y="1401763"/>
            <a:ext cx="2951162" cy="774700"/>
          </a:xfrm>
          <a:prstGeom prst="roundRect">
            <a:avLst>
              <a:gd name="adj" fmla="val 324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4756A0"/>
                </a:solidFill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627063" y="550863"/>
            <a:ext cx="91598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cs typeface="Arial" charset="0"/>
              </a:rPr>
              <a:t>ИНВЕСТИЦИОННЫЕ НИШИ,</a:t>
            </a:r>
          </a:p>
          <a:p>
            <a:pPr eaLnBrk="1" hangingPunct="1"/>
            <a:r>
              <a:rPr lang="ru-RU" altLang="ru-RU" sz="2400">
                <a:cs typeface="Arial" charset="0"/>
              </a:rPr>
              <a:t>ПОДРАЗУМЕВАЮЩИЕ ИНТЕГРАЦИОННЫЕ РЕШЕНИЯ</a:t>
            </a:r>
            <a:r>
              <a:rPr lang="en-US" altLang="ru-RU" sz="2400">
                <a:cs typeface="Arial" charset="0"/>
              </a:rPr>
              <a:t>*</a:t>
            </a:r>
            <a:endParaRPr lang="ru-RU" altLang="ru-RU" sz="2400"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7063" y="163513"/>
            <a:ext cx="1463675" cy="27463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800" b="1">
                <a:solidFill>
                  <a:schemeClr val="bg1"/>
                </a:solidFill>
                <a:cs typeface="Arial" panose="020B0604020202020204" pitchFamily="34" charset="0"/>
              </a:rPr>
              <a:t>инвестиционные ниши</a:t>
            </a:r>
          </a:p>
        </p:txBody>
      </p:sp>
      <p:sp>
        <p:nvSpPr>
          <p:cNvPr id="45061" name="Номер слайда 5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059863" y="6607175"/>
            <a:ext cx="727075" cy="12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0654E44-B429-43DA-A9F8-F79E9EA6CEED}" type="slidenum">
              <a:rPr lang="ru-RU" altLang="ru-RU" sz="800">
                <a:cs typeface="Arial" charset="0"/>
              </a:rPr>
              <a:pPr/>
              <a:t>23</a:t>
            </a:fld>
            <a:endParaRPr lang="ru-RU" altLang="ru-RU" sz="800">
              <a:cs typeface="Arial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714750" y="1401763"/>
            <a:ext cx="2968625" cy="774700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4756A0"/>
                </a:solidFill>
                <a:cs typeface="Arial" panose="020B0604020202020204" pitchFamily="34" charset="0"/>
              </a:rPr>
              <a:t>ПРЕДПОСЫЛКИ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16338" y="2293938"/>
            <a:ext cx="2967037" cy="903287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800" b="1">
                <a:cs typeface="Arial" panose="020B0604020202020204" pitchFamily="34" charset="0"/>
              </a:rPr>
              <a:t>Наличие промышленных предприятий, потребность улучшения экологической составляющей округа</a:t>
            </a:r>
            <a:endParaRPr lang="ru-RU" altLang="ru-RU" sz="800">
              <a:cs typeface="Arial" panose="020B0604020202020204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819900" y="1401763"/>
            <a:ext cx="2967038" cy="774700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4756A0"/>
                </a:solidFill>
                <a:cs typeface="Arial" panose="020B0604020202020204" pitchFamily="34" charset="0"/>
              </a:rPr>
              <a:t>ПОЯСНЕНИЕ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0713" y="2284413"/>
            <a:ext cx="2935287" cy="912812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700" b="1">
                <a:solidFill>
                  <a:schemeClr val="bg1"/>
                </a:solidFill>
                <a:cs typeface="Arial" panose="020B0604020202020204" pitchFamily="34" charset="0"/>
              </a:rPr>
              <a:t>СОЗДАНИЕ ПРЕДПРИЯТИЯ ПО БЕЗОТХОДНОЙ ПЕРЕРАБОТКЕ ПРОМЫШЛЕННЫХ ОТХОДОВ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5313" y="3643313"/>
            <a:ext cx="2935287" cy="936625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700" b="1">
                <a:solidFill>
                  <a:schemeClr val="bg1"/>
                </a:solidFill>
                <a:cs typeface="Arial" panose="020B0604020202020204" pitchFamily="34" charset="0"/>
              </a:rPr>
              <a:t>СОЗДАНИЕ СЕРВИСА ПО ПОДБОРУ ЛУЧШЕГО ВАРИАНТА ЛОГИСТИКИ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5313" y="5143500"/>
            <a:ext cx="2935287" cy="936625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700" b="1">
                <a:solidFill>
                  <a:schemeClr val="bg1"/>
                </a:solidFill>
                <a:cs typeface="Arial" panose="020B0604020202020204" pitchFamily="34" charset="0"/>
              </a:rPr>
              <a:t> РАЗВИТИЕ  РЫБОЛОВНОГО ТУРИЗМА</a:t>
            </a:r>
          </a:p>
        </p:txBody>
      </p:sp>
      <p:sp>
        <p:nvSpPr>
          <p:cNvPr id="45068" name="TextBox 26"/>
          <p:cNvSpPr txBox="1">
            <a:spLocks noChangeArrowheads="1"/>
          </p:cNvSpPr>
          <p:nvPr/>
        </p:nvSpPr>
        <p:spPr bwMode="auto">
          <a:xfrm>
            <a:off x="631825" y="6365875"/>
            <a:ext cx="68087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00" i="1">
                <a:solidFill>
                  <a:srgbClr val="A6A6A6"/>
                </a:solidFill>
                <a:cs typeface="Arial" charset="0"/>
              </a:rPr>
              <a:t>*Данные решения выбраны на основе сфер деятельности предприятий, возможностей интеграций и потенциалу развития покупала компаний и отраслей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38563" y="3643313"/>
            <a:ext cx="2967037" cy="903287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800" b="1">
                <a:cs typeface="Arial" panose="020B0604020202020204" pitchFamily="34" charset="0"/>
              </a:rPr>
              <a:t>Наличие предприятий</a:t>
            </a:r>
            <a:r>
              <a:rPr lang="en-US" altLang="ru-RU" sz="800" b="1">
                <a:cs typeface="Arial" panose="020B0604020202020204" pitchFamily="34" charset="0"/>
              </a:rPr>
              <a:t>,</a:t>
            </a:r>
            <a:r>
              <a:rPr lang="ru-RU" altLang="ru-RU" sz="800" b="1">
                <a:cs typeface="Arial" panose="020B0604020202020204" pitchFamily="34" charset="0"/>
              </a:rPr>
              <a:t> регулярно использующих грузоперевозки</a:t>
            </a:r>
            <a:endParaRPr lang="en-US" altLang="ru-RU" sz="800" b="1"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38563" y="5143500"/>
            <a:ext cx="2967037" cy="903288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800" b="1">
                <a:cs typeface="Arial" panose="020B0604020202020204" pitchFamily="34" charset="0"/>
              </a:rPr>
              <a:t>Наличие рыбоводного предприятия, которое было бы интересно посетить туристам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19900" y="2289175"/>
            <a:ext cx="2965450" cy="903288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800">
                <a:cs typeface="Arial" panose="020B0604020202020204" pitchFamily="34" charset="0"/>
              </a:rPr>
              <a:t>Позволит минимизировать дорогостоящие                     и экологически небезопасные методы сжигания               и захоронения отходов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810375" y="3643313"/>
            <a:ext cx="2967038" cy="903287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800">
                <a:cs typeface="Arial" panose="020B0604020202020204" pitchFamily="34" charset="0"/>
              </a:rPr>
              <a:t>Позволит оптимизировать бизнес-процессы</a:t>
            </a:r>
            <a:endParaRPr lang="en-US" altLang="ru-RU" sz="800"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10375" y="5143500"/>
            <a:ext cx="2967038" cy="903288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anchor="ctr"/>
          <a:lstStyle>
            <a:lvl1pPr marL="171450" indent="-1714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80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altLang="ru-RU" sz="800">
                <a:cs typeface="Arial" panose="020B0604020202020204" pitchFamily="34" charset="0"/>
              </a:rPr>
              <a:t>Внедрение в работу предприятия процессов  </a:t>
            </a:r>
          </a:p>
          <a:p>
            <a:pPr eaLnBrk="1" hangingPunct="1">
              <a:defRPr/>
            </a:pPr>
            <a:r>
              <a:rPr lang="ru-RU" altLang="ru-RU" sz="800">
                <a:cs typeface="Arial" panose="020B0604020202020204" pitchFamily="34" charset="0"/>
              </a:rPr>
              <a:t>по взаимодействию с туристами</a:t>
            </a:r>
          </a:p>
          <a:p>
            <a:pPr eaLnBrk="1" hangingPunct="1">
              <a:defRPr/>
            </a:pPr>
            <a:endParaRPr lang="ru-RU" altLang="ru-RU" sz="800">
              <a:cs typeface="Arial" panose="020B0604020202020204" pitchFamily="34" charset="0"/>
            </a:endParaRPr>
          </a:p>
        </p:txBody>
      </p:sp>
      <p:pic>
        <p:nvPicPr>
          <p:cNvPr id="45074" name="Рисунок 38" descr="Переработка со сплошной заливко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2560638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5" name="Рисунок 39" descr="Схема с ветвлением со сплошной заливко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39290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6" name="Рисунок 41" descr="Новогодняя ёлка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4640263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7" name="TextBox 6"/>
          <p:cNvSpPr txBox="1">
            <a:spLocks noChangeArrowheads="1"/>
          </p:cNvSpPr>
          <p:nvPr/>
        </p:nvSpPr>
        <p:spPr bwMode="auto">
          <a:xfrm>
            <a:off x="666750" y="6500813"/>
            <a:ext cx="727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  <a:p>
            <a:pPr eaLnBrk="1" hangingPunct="1"/>
            <a:endParaRPr lang="ru-RU" altLang="ru-RU" sz="800">
              <a:cs typeface="Arial" charset="0"/>
            </a:endParaRPr>
          </a:p>
        </p:txBody>
      </p:sp>
      <p:sp>
        <p:nvSpPr>
          <p:cNvPr id="45078" name="Рисунок 25" descr="Круизное судно со сплошной заливкой"/>
          <p:cNvSpPr>
            <a:spLocks noChangeAspect="1" noChangeArrowheads="1"/>
          </p:cNvSpPr>
          <p:nvPr/>
        </p:nvSpPr>
        <p:spPr bwMode="auto">
          <a:xfrm>
            <a:off x="666750" y="54292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4507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4770">
            <a:off x="703263" y="5341938"/>
            <a:ext cx="517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80" name="Рисунок 23" descr="Добавить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8296">
            <a:off x="782637" y="5422901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CustomShape 3"/>
          <p:cNvSpPr/>
          <p:nvPr/>
        </p:nvSpPr>
        <p:spPr>
          <a:xfrm>
            <a:off x="5695950" y="1285875"/>
            <a:ext cx="4148138" cy="4899025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107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7" t="288" r="18462" b="-288"/>
          <a:stretch>
            <a:fillRect/>
          </a:stretch>
        </p:blipFill>
        <p:spPr bwMode="auto">
          <a:xfrm>
            <a:off x="5795963" y="1470025"/>
            <a:ext cx="3921125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8" name="CustomShape 1"/>
          <p:cNvSpPr/>
          <p:nvPr/>
        </p:nvSpPr>
        <p:spPr>
          <a:xfrm>
            <a:off x="622300" y="4941888"/>
            <a:ext cx="5045075" cy="623887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4000" tIns="45000" rIns="90000" bIns="45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800">
                <a:solidFill>
                  <a:srgbClr val="4756A0"/>
                </a:solidFill>
                <a:cs typeface="Arial" panose="020B0604020202020204" pitchFamily="34" charset="0"/>
              </a:rPr>
              <a:t>Ознакомиться</a:t>
            </a:r>
            <a:r>
              <a:rPr lang="ru-RU" altLang="ru-RU" sz="800">
                <a:solidFill>
                  <a:srgbClr val="558ED5"/>
                </a:solidFill>
              </a:rPr>
              <a:t> </a:t>
            </a:r>
            <a:r>
              <a:rPr lang="ru-RU" altLang="ru-RU" sz="800">
                <a:solidFill>
                  <a:srgbClr val="4756A0"/>
                </a:solidFill>
                <a:cs typeface="Arial" panose="020B0604020202020204" pitchFamily="34" charset="0"/>
              </a:rPr>
              <a:t>с подробной информацией о площадках, точках подключения,  ресурсных мощностях, транспортной и инженерной инфраструктуре можно на сайте:</a:t>
            </a:r>
          </a:p>
          <a:p>
            <a:pPr eaLnBrk="1" hangingPunct="1">
              <a:defRPr/>
            </a:pPr>
            <a:r>
              <a:rPr lang="en-US" altLang="ru-RU" sz="800">
                <a:solidFill>
                  <a:srgbClr val="4756A0"/>
                </a:solidFill>
                <a:cs typeface="Arial" panose="020B0604020202020204" pitchFamily="34" charset="0"/>
                <a:hlinkClick r:id="rId3"/>
              </a:rPr>
              <a:t>https://</a:t>
            </a:r>
            <a:r>
              <a:rPr lang="ru-RU" altLang="ru-RU" sz="800">
                <a:solidFill>
                  <a:srgbClr val="4756A0"/>
                </a:solidFill>
                <a:cs typeface="Arial" panose="020B0604020202020204" pitchFamily="34" charset="0"/>
                <a:hlinkClick r:id="rId3"/>
              </a:rPr>
              <a:t>батайск-официальный.рф</a:t>
            </a:r>
            <a:r>
              <a:rPr lang="en-US" altLang="ru-RU" sz="800">
                <a:solidFill>
                  <a:srgbClr val="4756A0"/>
                </a:solidFill>
                <a:cs typeface="Arial" panose="020B0604020202020204" pitchFamily="34" charset="0"/>
                <a:hlinkClick r:id="rId3"/>
              </a:rPr>
              <a:t>/investment/novyy-razdel/</a:t>
            </a:r>
            <a:endParaRPr lang="ru-RU" altLang="ru-RU" sz="800">
              <a:solidFill>
                <a:srgbClr val="4756A0"/>
              </a:solidFill>
              <a:cs typeface="Arial" panose="020B0604020202020204" pitchFamily="34" charset="0"/>
            </a:endParaRPr>
          </a:p>
        </p:txBody>
      </p:sp>
      <p:sp>
        <p:nvSpPr>
          <p:cNvPr id="1239" name="CustomShape 2"/>
          <p:cNvSpPr/>
          <p:nvPr/>
        </p:nvSpPr>
        <p:spPr>
          <a:xfrm>
            <a:off x="622300" y="5676900"/>
            <a:ext cx="5045075" cy="623888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4000" tIns="45000" rIns="90000" bIns="45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800">
                <a:solidFill>
                  <a:srgbClr val="4756A0"/>
                </a:solidFill>
                <a:cs typeface="Arial" panose="020B0604020202020204" pitchFamily="34" charset="0"/>
              </a:rPr>
              <a:t>Ознакомиться с реестром муниципального имущества города можно на сайте: </a:t>
            </a:r>
            <a:r>
              <a:rPr lang="en-US" altLang="ru-RU" sz="800">
                <a:solidFill>
                  <a:srgbClr val="4756A0"/>
                </a:solidFill>
                <a:cs typeface="Arial" panose="020B0604020202020204" pitchFamily="34" charset="0"/>
                <a:hlinkClick r:id="rId4"/>
              </a:rPr>
              <a:t>https://</a:t>
            </a:r>
            <a:r>
              <a:rPr lang="ru-RU" altLang="ru-RU" sz="800">
                <a:solidFill>
                  <a:srgbClr val="4756A0"/>
                </a:solidFill>
                <a:cs typeface="Arial" panose="020B0604020202020204" pitchFamily="34" charset="0"/>
                <a:hlinkClick r:id="rId4"/>
              </a:rPr>
              <a:t>батайск-официальный.рф/</a:t>
            </a:r>
            <a:r>
              <a:rPr lang="en-US" altLang="ru-RU" sz="800">
                <a:solidFill>
                  <a:srgbClr val="4756A0"/>
                </a:solidFill>
                <a:cs typeface="Arial" panose="020B0604020202020204" pitchFamily="34" charset="0"/>
                <a:hlinkClick r:id="rId4"/>
              </a:rPr>
              <a:t>Organ_ADM/komitet-po-upravleniyu-imushchestvom/uchet-i-rasporyazhenie-munitsipalnym-imushchestvom.php</a:t>
            </a:r>
            <a:endParaRPr lang="ru-RU" altLang="ru-RU" sz="800">
              <a:solidFill>
                <a:srgbClr val="4756A0"/>
              </a:solidFill>
              <a:cs typeface="Arial" panose="020B0604020202020204" pitchFamily="34" charset="0"/>
            </a:endParaRPr>
          </a:p>
        </p:txBody>
      </p:sp>
      <p:pic>
        <p:nvPicPr>
          <p:cNvPr id="47110" name="Рисунок 1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3824288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Рисунок 1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327400"/>
            <a:ext cx="354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4" name="CustomShape 4"/>
          <p:cNvSpPr/>
          <p:nvPr/>
        </p:nvSpPr>
        <p:spPr>
          <a:xfrm>
            <a:off x="627063" y="550863"/>
            <a:ext cx="5922962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СВОБОДНЫЕ ИНВЕСТИЦИОННЫЕ ПЛОЩАДКИ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245" name="CustomShape 5"/>
          <p:cNvSpPr/>
          <p:nvPr/>
        </p:nvSpPr>
        <p:spPr>
          <a:xfrm>
            <a:off x="627063" y="163513"/>
            <a:ext cx="2316162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свободные инвестиционные площадки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246" name="CustomShape 6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F78ED37D-67A5-4137-99B7-74DBD7B16D89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24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247" name="CustomShape 7"/>
          <p:cNvSpPr/>
          <p:nvPr/>
        </p:nvSpPr>
        <p:spPr>
          <a:xfrm>
            <a:off x="595313" y="1571625"/>
            <a:ext cx="5040312" cy="107156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8" name="CustomShape 8"/>
          <p:cNvSpPr/>
          <p:nvPr/>
        </p:nvSpPr>
        <p:spPr>
          <a:xfrm>
            <a:off x="6343650" y="5537200"/>
            <a:ext cx="1263650" cy="209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количество свободных инвестиционных площадок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250" name="CustomShape 10"/>
          <p:cNvSpPr/>
          <p:nvPr/>
        </p:nvSpPr>
        <p:spPr>
          <a:xfrm>
            <a:off x="8358188" y="5532438"/>
            <a:ext cx="1389062" cy="1031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объекты газоснабжения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251" name="CustomShape 11"/>
          <p:cNvSpPr/>
          <p:nvPr/>
        </p:nvSpPr>
        <p:spPr>
          <a:xfrm>
            <a:off x="8358188" y="5762625"/>
            <a:ext cx="1320800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объекты электроснабжения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47119" name="Рисунок 8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3214688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6" name="CustomShape 14"/>
          <p:cNvSpPr/>
          <p:nvPr/>
        </p:nvSpPr>
        <p:spPr>
          <a:xfrm>
            <a:off x="6040438" y="5568950"/>
            <a:ext cx="174625" cy="174625"/>
          </a:xfrm>
          <a:prstGeom prst="ellipse">
            <a:avLst/>
          </a:prstGeom>
          <a:solidFill>
            <a:srgbClr val="FFFFFF"/>
          </a:solidFill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9800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spc="-1" dirty="0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…</a:t>
            </a: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121" name="Рисунок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5726113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2" name="CustomShape 17"/>
          <p:cNvSpPr/>
          <p:nvPr/>
        </p:nvSpPr>
        <p:spPr>
          <a:xfrm>
            <a:off x="8667750" y="3357563"/>
            <a:ext cx="231775" cy="174625"/>
          </a:xfrm>
          <a:prstGeom prst="ellipse">
            <a:avLst/>
          </a:prstGeom>
          <a:solidFill>
            <a:srgbClr val="FFFFFF"/>
          </a:solidFill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spc="-1" dirty="0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10</a:t>
            </a: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63" name="CustomShape 18"/>
          <p:cNvSpPr/>
          <p:nvPr/>
        </p:nvSpPr>
        <p:spPr>
          <a:xfrm>
            <a:off x="7429500" y="1928813"/>
            <a:ext cx="174625" cy="174625"/>
          </a:xfrm>
          <a:prstGeom prst="ellipse">
            <a:avLst/>
          </a:prstGeom>
          <a:solidFill>
            <a:srgbClr val="FFFFFF"/>
          </a:solidFill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spc="-1" dirty="0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1</a:t>
            </a: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7124" name="Рисунок 1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2881313"/>
            <a:ext cx="17303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Рисунок 1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1790700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6" name="Рисунок 1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5500688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Рисунок 1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2171700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Рисунок 1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2247900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6" name="CustomShape 21"/>
          <p:cNvSpPr/>
          <p:nvPr/>
        </p:nvSpPr>
        <p:spPr>
          <a:xfrm>
            <a:off x="9364663" y="1714500"/>
            <a:ext cx="174625" cy="174625"/>
          </a:xfrm>
          <a:prstGeom prst="ellipse">
            <a:avLst/>
          </a:prstGeom>
          <a:solidFill>
            <a:srgbClr val="FFFFFF"/>
          </a:solidFill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spc="-1" dirty="0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1</a:t>
            </a: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78" name="CustomShape 22"/>
          <p:cNvSpPr/>
          <p:nvPr/>
        </p:nvSpPr>
        <p:spPr>
          <a:xfrm>
            <a:off x="606425" y="2806700"/>
            <a:ext cx="5045075" cy="2070100"/>
          </a:xfrm>
          <a:prstGeom prst="roundRect">
            <a:avLst>
              <a:gd name="adj" fmla="val 12524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9" name="CustomShape 23"/>
          <p:cNvSpPr/>
          <p:nvPr/>
        </p:nvSpPr>
        <p:spPr>
          <a:xfrm>
            <a:off x="622300" y="3003550"/>
            <a:ext cx="5045075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ТАРИФЫ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280" name="CustomShape 24"/>
          <p:cNvSpPr/>
          <p:nvPr/>
        </p:nvSpPr>
        <p:spPr>
          <a:xfrm>
            <a:off x="820738" y="1785938"/>
            <a:ext cx="703262" cy="3571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19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1" name="CustomShape 25"/>
          <p:cNvSpPr/>
          <p:nvPr/>
        </p:nvSpPr>
        <p:spPr>
          <a:xfrm>
            <a:off x="1238250" y="1857375"/>
            <a:ext cx="4286250" cy="68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ИНВЕСТИЦИОННЫХ ПЛОЩАДОК </a:t>
            </a:r>
          </a:p>
          <a:p>
            <a:pPr eaLnBrk="1" hangingPunct="1"/>
            <a:r>
              <a:rPr lang="ru-RU" altLang="ru-RU" sz="1100">
                <a:solidFill>
                  <a:srgbClr val="FFFFFF"/>
                </a:solidFill>
              </a:rPr>
              <a:t>https://батайск-официальный.рф/investment/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282" name="CustomShape 26"/>
          <p:cNvSpPr/>
          <p:nvPr/>
        </p:nvSpPr>
        <p:spPr>
          <a:xfrm>
            <a:off x="3436938" y="1546225"/>
            <a:ext cx="150812" cy="238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5" name="CustomShape 29"/>
          <p:cNvSpPr/>
          <p:nvPr/>
        </p:nvSpPr>
        <p:spPr>
          <a:xfrm>
            <a:off x="3394075" y="1893888"/>
            <a:ext cx="236538" cy="2397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9" name="CustomShape 33"/>
          <p:cNvSpPr/>
          <p:nvPr/>
        </p:nvSpPr>
        <p:spPr>
          <a:xfrm>
            <a:off x="1168400" y="3338513"/>
            <a:ext cx="1633538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>
                <a:solidFill>
                  <a:srgbClr val="4756A0"/>
                </a:solidFill>
              </a:rPr>
              <a:t>227,0 руб.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горячая вода (м³)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290" name="CustomShape 34"/>
          <p:cNvSpPr/>
          <p:nvPr/>
        </p:nvSpPr>
        <p:spPr>
          <a:xfrm>
            <a:off x="1168400" y="3827463"/>
            <a:ext cx="1633538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>
                <a:solidFill>
                  <a:srgbClr val="4756A0"/>
                </a:solidFill>
              </a:rPr>
              <a:t>54,07 руб.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холодная вода (м³)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291" name="CustomShape 35"/>
          <p:cNvSpPr/>
          <p:nvPr/>
        </p:nvSpPr>
        <p:spPr>
          <a:xfrm>
            <a:off x="1165225" y="4322763"/>
            <a:ext cx="1633538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>
                <a:solidFill>
                  <a:srgbClr val="4756A0"/>
                </a:solidFill>
              </a:rPr>
              <a:t>37,87 руб.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водоотведение (м³)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292" name="CustomShape 36"/>
          <p:cNvSpPr/>
          <p:nvPr/>
        </p:nvSpPr>
        <p:spPr>
          <a:xfrm>
            <a:off x="3562350" y="3343275"/>
            <a:ext cx="1633538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>
                <a:solidFill>
                  <a:srgbClr val="4756A0"/>
                </a:solidFill>
              </a:rPr>
              <a:t>7,9 руб.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природный газ (м³)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293" name="CustomShape 37"/>
          <p:cNvSpPr/>
          <p:nvPr/>
        </p:nvSpPr>
        <p:spPr>
          <a:xfrm>
            <a:off x="3562350" y="3833813"/>
            <a:ext cx="1916113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>
                <a:solidFill>
                  <a:srgbClr val="4756A0"/>
                </a:solidFill>
              </a:rPr>
              <a:t>6,02 руб.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электроэнергия (кВт*ч)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294" name="CustomShape 38"/>
          <p:cNvSpPr/>
          <p:nvPr/>
        </p:nvSpPr>
        <p:spPr>
          <a:xfrm>
            <a:off x="3557588" y="4329113"/>
            <a:ext cx="1968500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>
                <a:solidFill>
                  <a:srgbClr val="4756A0"/>
                </a:solidFill>
              </a:rPr>
              <a:t>3 546,74 руб.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отопление (за ед. энергии)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47142" name="Рисунок 17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5080000"/>
            <a:ext cx="355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3" name="Рисунок 17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5811838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4" name="Рисунок 17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382428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5" name="Рисунок 17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4322763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6" name="Рисунок 17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3311525"/>
            <a:ext cx="3540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7" name="Рисунок 18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4324350"/>
            <a:ext cx="3540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1" name="CustomShape 39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</a:t>
            </a:r>
            <a:r>
              <a:rPr lang="ru-RU" altLang="ru-RU" sz="800">
                <a:solidFill>
                  <a:srgbClr val="000000"/>
                </a:solidFill>
                <a:cs typeface="Arial" charset="0"/>
              </a:rPr>
              <a:t>МУНИЦИПАЛЬНОГО ОБРАЗОВАНИЯ «ГОРОД БАТАЙСК</a:t>
            </a:r>
            <a:r>
              <a:rPr lang="ru-RU" altLang="ru-RU" sz="800">
                <a:solidFill>
                  <a:srgbClr val="000000"/>
                </a:solidFill>
              </a:rPr>
              <a:t>»</a:t>
            </a:r>
          </a:p>
        </p:txBody>
      </p:sp>
      <p:sp>
        <p:nvSpPr>
          <p:cNvPr id="4" name="CustomShape 20"/>
          <p:cNvSpPr/>
          <p:nvPr/>
        </p:nvSpPr>
        <p:spPr>
          <a:xfrm>
            <a:off x="8435975" y="1428750"/>
            <a:ext cx="174625" cy="174625"/>
          </a:xfrm>
          <a:prstGeom prst="ellipse">
            <a:avLst/>
          </a:prstGeom>
          <a:solidFill>
            <a:srgbClr val="FFFFFF"/>
          </a:solidFill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spc="-1" dirty="0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1</a:t>
            </a: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5" name="CustomShape 18"/>
          <p:cNvSpPr/>
          <p:nvPr/>
        </p:nvSpPr>
        <p:spPr>
          <a:xfrm>
            <a:off x="9132888" y="1357313"/>
            <a:ext cx="174625" cy="174625"/>
          </a:xfrm>
          <a:prstGeom prst="ellipse">
            <a:avLst/>
          </a:prstGeom>
          <a:solidFill>
            <a:srgbClr val="FFFFFF"/>
          </a:solidFill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spc="-1" dirty="0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4</a:t>
            </a: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6" name="CustomShape 17"/>
          <p:cNvSpPr/>
          <p:nvPr/>
        </p:nvSpPr>
        <p:spPr>
          <a:xfrm>
            <a:off x="9364663" y="2714625"/>
            <a:ext cx="387350" cy="28575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endParaRPr lang="ru-RU" altLang="ru-RU" sz="900" b="1">
              <a:solidFill>
                <a:srgbClr val="4756A0"/>
              </a:solidFill>
            </a:endParaRPr>
          </a:p>
          <a:p>
            <a:pPr algn="ctr" eaLnBrk="1" hangingPunct="1"/>
            <a:r>
              <a:rPr lang="ru-RU" altLang="ru-RU" sz="900" b="1">
                <a:solidFill>
                  <a:srgbClr val="4756A0"/>
                </a:solidFill>
              </a:rPr>
              <a:t>ЮБПЗ</a:t>
            </a:r>
          </a:p>
          <a:p>
            <a:pPr algn="ctr" eaLnBrk="1" hangingPunct="1"/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8" name="CustomShape 18"/>
          <p:cNvSpPr/>
          <p:nvPr/>
        </p:nvSpPr>
        <p:spPr>
          <a:xfrm>
            <a:off x="8977313" y="3500438"/>
            <a:ext cx="174625" cy="174625"/>
          </a:xfrm>
          <a:prstGeom prst="ellipse">
            <a:avLst/>
          </a:prstGeom>
          <a:solidFill>
            <a:srgbClr val="FFFFFF"/>
          </a:solidFill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spc="-1" dirty="0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1</a:t>
            </a: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CustomShape 2"/>
          <p:cNvSpPr/>
          <p:nvPr/>
        </p:nvSpPr>
        <p:spPr>
          <a:xfrm>
            <a:off x="627063" y="550863"/>
            <a:ext cx="9155112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ДИАГНОСТИЧЕСКАЯ КАРТА МО ПО РАБОТЕ                                С ИНВЕСТОРАМИ И МЕХАНИЗМ РАБОТЬI С НИМИ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304" name="CustomShape 3"/>
          <p:cNvSpPr/>
          <p:nvPr/>
        </p:nvSpPr>
        <p:spPr>
          <a:xfrm>
            <a:off x="627063" y="163513"/>
            <a:ext cx="158115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методология разработки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305" name="CustomShape 4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D92A552F-0AAD-4550-836E-9D33216E4658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25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306" name="CustomShape 5"/>
          <p:cNvSpPr/>
          <p:nvPr/>
        </p:nvSpPr>
        <p:spPr>
          <a:xfrm>
            <a:off x="2954338" y="1401763"/>
            <a:ext cx="3343275" cy="769937"/>
          </a:xfrm>
          <a:prstGeom prst="roundRect">
            <a:avLst>
              <a:gd name="adj" fmla="val 33100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КАК ЕСТЬ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307" name="CustomShape 6"/>
          <p:cNvSpPr/>
          <p:nvPr/>
        </p:nvSpPr>
        <p:spPr>
          <a:xfrm>
            <a:off x="620713" y="2284413"/>
            <a:ext cx="2189162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ИНФОРМИРОВАНИЕ ИНВЕСТОРОВ            И ПРЕДПРИНИМАТЕЛЕИ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08" name="CustomShape 7"/>
          <p:cNvSpPr/>
          <p:nvPr/>
        </p:nvSpPr>
        <p:spPr>
          <a:xfrm>
            <a:off x="620713" y="2876550"/>
            <a:ext cx="2190750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РАСПРЕДЕЛЕНИЕ ПЛОЩАДОК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09" name="CustomShape 8"/>
          <p:cNvSpPr/>
          <p:nvPr/>
        </p:nvSpPr>
        <p:spPr>
          <a:xfrm>
            <a:off x="620713" y="3468688"/>
            <a:ext cx="2190750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0" name="CustomShape 9"/>
          <p:cNvSpPr/>
          <p:nvPr/>
        </p:nvSpPr>
        <p:spPr>
          <a:xfrm>
            <a:off x="620713" y="4062413"/>
            <a:ext cx="2190750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1" name="CustomShape 10"/>
          <p:cNvSpPr/>
          <p:nvPr/>
        </p:nvSpPr>
        <p:spPr>
          <a:xfrm>
            <a:off x="620713" y="4654550"/>
            <a:ext cx="2190750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РЕШЕНИЕ И УСКОРЕНИЕ РАССМОТРЕНИЯ АДМИНИСТРАТИВНЫХ ВОПРОСОВ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12" name="CustomShape 11"/>
          <p:cNvSpPr/>
          <p:nvPr/>
        </p:nvSpPr>
        <p:spPr>
          <a:xfrm>
            <a:off x="620713" y="5246688"/>
            <a:ext cx="2190750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3" name="CustomShape 12"/>
          <p:cNvSpPr/>
          <p:nvPr/>
        </p:nvSpPr>
        <p:spPr>
          <a:xfrm>
            <a:off x="620713" y="5840413"/>
            <a:ext cx="2190750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4" name="CustomShape 13"/>
          <p:cNvSpPr/>
          <p:nvPr/>
        </p:nvSpPr>
        <p:spPr>
          <a:xfrm>
            <a:off x="6438900" y="1400175"/>
            <a:ext cx="3343275" cy="769938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КАК ДОЛЖНО БЫТЬ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315" name="CustomShape 14"/>
          <p:cNvSpPr/>
          <p:nvPr/>
        </p:nvSpPr>
        <p:spPr>
          <a:xfrm>
            <a:off x="2954338" y="2284413"/>
            <a:ext cx="3343275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Сайт администрации, регулярная коммуникация                         с предпринимателями (рассылка на электронную почту предпринимателей, звонки, общий чат администрации с предпринимателями)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16" name="CustomShape 15"/>
          <p:cNvSpPr/>
          <p:nvPr/>
        </p:nvSpPr>
        <p:spPr>
          <a:xfrm>
            <a:off x="2954338" y="2876550"/>
            <a:ext cx="3343275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Не всегда достаточно инвесторов для проведения тендерной процедуры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17" name="CustomShape 16"/>
          <p:cNvSpPr/>
          <p:nvPr/>
        </p:nvSpPr>
        <p:spPr>
          <a:xfrm>
            <a:off x="2954338" y="3468688"/>
            <a:ext cx="3343275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8" name="CustomShape 17"/>
          <p:cNvSpPr/>
          <p:nvPr/>
        </p:nvSpPr>
        <p:spPr>
          <a:xfrm>
            <a:off x="2954338" y="4062413"/>
            <a:ext cx="3343275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9" name="CustomShape 18"/>
          <p:cNvSpPr/>
          <p:nvPr/>
        </p:nvSpPr>
        <p:spPr>
          <a:xfrm>
            <a:off x="2954338" y="4654550"/>
            <a:ext cx="3343275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20" name="CustomShape 19"/>
          <p:cNvSpPr/>
          <p:nvPr/>
        </p:nvSpPr>
        <p:spPr>
          <a:xfrm>
            <a:off x="2954338" y="5246688"/>
            <a:ext cx="3343275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1" name="CustomShape 20"/>
          <p:cNvSpPr/>
          <p:nvPr/>
        </p:nvSpPr>
        <p:spPr>
          <a:xfrm>
            <a:off x="2954338" y="5840413"/>
            <a:ext cx="3343275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2" name="CustomShape 21"/>
          <p:cNvSpPr/>
          <p:nvPr/>
        </p:nvSpPr>
        <p:spPr>
          <a:xfrm>
            <a:off x="6440488" y="2284413"/>
            <a:ext cx="3343275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Сайт администрации, статьи на сайтах для инвесторов              и предпринимателей, регулярная коммуникация                        с предпринимателями (почтовая рассылка, звонки,       общий чат администрации с предпринимателями)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23" name="CustomShape 22"/>
          <p:cNvSpPr/>
          <p:nvPr/>
        </p:nvSpPr>
        <p:spPr>
          <a:xfrm>
            <a:off x="6440488" y="2876550"/>
            <a:ext cx="3343275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Привлечение инвесторов для распределения площадок через тендерную процедуру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24" name="CustomShape 23"/>
          <p:cNvSpPr/>
          <p:nvPr/>
        </p:nvSpPr>
        <p:spPr>
          <a:xfrm>
            <a:off x="6440488" y="3468688"/>
            <a:ext cx="3343275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5" name="CustomShape 24"/>
          <p:cNvSpPr/>
          <p:nvPr/>
        </p:nvSpPr>
        <p:spPr>
          <a:xfrm>
            <a:off x="6440488" y="4062413"/>
            <a:ext cx="3343275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6" name="CustomShape 25"/>
          <p:cNvSpPr/>
          <p:nvPr/>
        </p:nvSpPr>
        <p:spPr>
          <a:xfrm>
            <a:off x="6440488" y="4654550"/>
            <a:ext cx="3343275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27" name="CustomShape 26"/>
          <p:cNvSpPr/>
          <p:nvPr/>
        </p:nvSpPr>
        <p:spPr>
          <a:xfrm>
            <a:off x="6440488" y="5246688"/>
            <a:ext cx="3343275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8" name="CustomShape 27"/>
          <p:cNvSpPr/>
          <p:nvPr/>
        </p:nvSpPr>
        <p:spPr>
          <a:xfrm>
            <a:off x="6440488" y="5840413"/>
            <a:ext cx="3343275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156" name="Рисунок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23431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7" name="Рисунок 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2938463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8" name="Рисунок 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2938463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" name="CustomShape 28"/>
          <p:cNvSpPr/>
          <p:nvPr/>
        </p:nvSpPr>
        <p:spPr>
          <a:xfrm>
            <a:off x="619125" y="3475038"/>
            <a:ext cx="2190750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ИНФРАСТРУКТУРА </a:t>
            </a:r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НА ИНВЕСТИЦИОННЫХ ПЛОЩАДКАХ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33" name="CustomShape 29"/>
          <p:cNvSpPr/>
          <p:nvPr/>
        </p:nvSpPr>
        <p:spPr>
          <a:xfrm>
            <a:off x="619125" y="4068763"/>
            <a:ext cx="2190750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РАБОТА С ИНВЕСТОРАМИ </a:t>
            </a:r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БЕЗ ИНВЕСТИЦИОННОГО ПЛАНА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34" name="CustomShape 30"/>
          <p:cNvSpPr/>
          <p:nvPr/>
        </p:nvSpPr>
        <p:spPr>
          <a:xfrm>
            <a:off x="2952750" y="3475038"/>
            <a:ext cx="3343275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/>
              <a:t>Создание инженерной инфраструктуры после предоставления земельного участка/ объекта инвестору </a:t>
            </a:r>
            <a:endParaRPr lang="ru-RU" altLang="ru-RU" sz="700"/>
          </a:p>
        </p:txBody>
      </p:sp>
      <p:sp>
        <p:nvSpPr>
          <p:cNvPr id="1335" name="CustomShape 31"/>
          <p:cNvSpPr/>
          <p:nvPr/>
        </p:nvSpPr>
        <p:spPr>
          <a:xfrm>
            <a:off x="2952750" y="4068763"/>
            <a:ext cx="3343275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Проводятся переговоры и осмотр инвестиционных площадок по запросу инвестора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36" name="CustomShape 32"/>
          <p:cNvSpPr/>
          <p:nvPr/>
        </p:nvSpPr>
        <p:spPr>
          <a:xfrm>
            <a:off x="6438900" y="3475038"/>
            <a:ext cx="3343275" cy="48101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Создание инженерной и транспортной инфраструктуры </a:t>
            </a:r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до прихода инвестора на объект с целью экономии времени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37" name="CustomShape 33"/>
          <p:cNvSpPr/>
          <p:nvPr/>
        </p:nvSpPr>
        <p:spPr>
          <a:xfrm>
            <a:off x="6438900" y="4068763"/>
            <a:ext cx="3343275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Создание проектной команды, которая составляет инвестиционные планы и выводит проекты на площадки 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48165" name="Рисунок 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3535363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6" name="Рисунок 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3535363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7" name="Рисунок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12908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8" name="Рисунок 1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4129088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2" name="CustomShape 34"/>
          <p:cNvSpPr/>
          <p:nvPr/>
        </p:nvSpPr>
        <p:spPr>
          <a:xfrm>
            <a:off x="628650" y="5249863"/>
            <a:ext cx="2190750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РАБОТА С ПОТЕНЦИАЛЬНЫМИ ИНВЕСТОРАМИ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43" name="CustomShape 35"/>
          <p:cNvSpPr/>
          <p:nvPr/>
        </p:nvSpPr>
        <p:spPr>
          <a:xfrm>
            <a:off x="628650" y="5842000"/>
            <a:ext cx="2190750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РАБОТА С РЕАЛИЗОВАННЫМИ ПРОЕКТАМИ НА ИНВЕСТИЦИОННЫХ ПЛОЩАДКАХ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44" name="CustomShape 36"/>
          <p:cNvSpPr/>
          <p:nvPr/>
        </p:nvSpPr>
        <p:spPr>
          <a:xfrm>
            <a:off x="2962275" y="5249863"/>
            <a:ext cx="3343275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Подготовка к возможному приходу инвесторов при возникновении интереса с их стороны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45" name="CustomShape 37"/>
          <p:cNvSpPr/>
          <p:nvPr/>
        </p:nvSpPr>
        <p:spPr>
          <a:xfrm>
            <a:off x="2962275" y="5842000"/>
            <a:ext cx="3343275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Регулярная обратная связь и помощь </a:t>
            </a:r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с дальнейшим развитием в случае необходимости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46" name="CustomShape 38"/>
          <p:cNvSpPr/>
          <p:nvPr/>
        </p:nvSpPr>
        <p:spPr>
          <a:xfrm>
            <a:off x="6448425" y="5249863"/>
            <a:ext cx="3343275" cy="47942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Подготовка к возможному приходу инвесторов, создание информационно-аналитических буклетов, сохранение контактов потенциальных инвесторов, составления списка для дальнейшей регулярной коммуникации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1347" name="CustomShape 39"/>
          <p:cNvSpPr/>
          <p:nvPr/>
        </p:nvSpPr>
        <p:spPr>
          <a:xfrm>
            <a:off x="6448425" y="5842000"/>
            <a:ext cx="3343275" cy="481013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45000" rIns="90000" bIns="45000" anchor="ctr"/>
          <a:lstStyle/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Регулярная обратная связь и помощь </a:t>
            </a:r>
            <a:endParaRPr lang="ru-RU" altLang="ru-RU" sz="7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700" b="1">
                <a:solidFill>
                  <a:srgbClr val="000000"/>
                </a:solidFill>
              </a:rPr>
              <a:t>с дальнейшим развитием в случае необходимости</a:t>
            </a:r>
            <a:endParaRPr lang="ru-RU" altLang="ru-RU" sz="700">
              <a:solidFill>
                <a:srgbClr val="000000"/>
              </a:solidFill>
            </a:endParaRPr>
          </a:p>
        </p:txBody>
      </p:sp>
      <p:pic>
        <p:nvPicPr>
          <p:cNvPr id="48175" name="Рисунок 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471805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6" name="Рисунок 1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314950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7" name="Рисунок 1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5314950"/>
            <a:ext cx="3540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8" name="Рисунок 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59086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9" name="Рисунок 1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234315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0" name="Рисунок 1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471805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1" name="Рисунок 1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59086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5" name="CustomShape 40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CustomShape 1"/>
          <p:cNvSpPr/>
          <p:nvPr/>
        </p:nvSpPr>
        <p:spPr>
          <a:xfrm>
            <a:off x="627063" y="635000"/>
            <a:ext cx="9155112" cy="360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МЕРЫ ГОСУДАРСТВЕННОЙ ПОДДЕРЖКИ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357" name="CustomShape 2"/>
          <p:cNvSpPr/>
          <p:nvPr/>
        </p:nvSpPr>
        <p:spPr>
          <a:xfrm>
            <a:off x="627063" y="163513"/>
            <a:ext cx="133985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меры господдержки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358" name="CustomShape 3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D40F324E-9386-4181-A949-C81782D0537D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26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359" name="CustomShape 4"/>
          <p:cNvSpPr/>
          <p:nvPr/>
        </p:nvSpPr>
        <p:spPr>
          <a:xfrm>
            <a:off x="627063" y="1401763"/>
            <a:ext cx="1704975" cy="170497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0" name="CustomShape 5"/>
          <p:cNvSpPr/>
          <p:nvPr/>
        </p:nvSpPr>
        <p:spPr>
          <a:xfrm>
            <a:off x="746125" y="1527175"/>
            <a:ext cx="1450975" cy="581025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1" name="CustomShape 6"/>
          <p:cNvSpPr/>
          <p:nvPr/>
        </p:nvSpPr>
        <p:spPr>
          <a:xfrm>
            <a:off x="2484438" y="1401763"/>
            <a:ext cx="1704975" cy="170497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2" name="CustomShape 7"/>
          <p:cNvSpPr/>
          <p:nvPr/>
        </p:nvSpPr>
        <p:spPr>
          <a:xfrm>
            <a:off x="4343400" y="1401763"/>
            <a:ext cx="1704975" cy="170497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3" name="CustomShape 8"/>
          <p:cNvSpPr/>
          <p:nvPr/>
        </p:nvSpPr>
        <p:spPr>
          <a:xfrm>
            <a:off x="6202363" y="1401763"/>
            <a:ext cx="1703387" cy="170497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4" name="CustomShape 9"/>
          <p:cNvSpPr/>
          <p:nvPr/>
        </p:nvSpPr>
        <p:spPr>
          <a:xfrm>
            <a:off x="8059738" y="1401763"/>
            <a:ext cx="1704975" cy="170497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5" name="CustomShape 10"/>
          <p:cNvSpPr/>
          <p:nvPr/>
        </p:nvSpPr>
        <p:spPr>
          <a:xfrm>
            <a:off x="627063" y="3265488"/>
            <a:ext cx="1704975" cy="170497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6" name="CustomShape 11"/>
          <p:cNvSpPr/>
          <p:nvPr/>
        </p:nvSpPr>
        <p:spPr>
          <a:xfrm>
            <a:off x="2484438" y="3265488"/>
            <a:ext cx="1704975" cy="170497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7" name="CustomShape 12"/>
          <p:cNvSpPr/>
          <p:nvPr/>
        </p:nvSpPr>
        <p:spPr>
          <a:xfrm>
            <a:off x="4343400" y="3265488"/>
            <a:ext cx="1704975" cy="170497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8" name="CustomShape 13"/>
          <p:cNvSpPr/>
          <p:nvPr/>
        </p:nvSpPr>
        <p:spPr>
          <a:xfrm>
            <a:off x="6202363" y="3265488"/>
            <a:ext cx="1703387" cy="170497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9" name="CustomShape 14"/>
          <p:cNvSpPr/>
          <p:nvPr/>
        </p:nvSpPr>
        <p:spPr>
          <a:xfrm>
            <a:off x="8059738" y="3265488"/>
            <a:ext cx="1704975" cy="170497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0" name="CustomShape 15"/>
          <p:cNvSpPr/>
          <p:nvPr/>
        </p:nvSpPr>
        <p:spPr>
          <a:xfrm>
            <a:off x="746125" y="2209800"/>
            <a:ext cx="1450975" cy="87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>
                <a:solidFill>
                  <a:srgbClr val="000000"/>
                </a:solidFill>
              </a:rPr>
              <a:t>МОЙ БИЗНЕС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1372" name="CustomShape 17"/>
          <p:cNvSpPr/>
          <p:nvPr/>
        </p:nvSpPr>
        <p:spPr>
          <a:xfrm>
            <a:off x="2603500" y="1527175"/>
            <a:ext cx="1450975" cy="581025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3" name="CustomShape 18"/>
          <p:cNvSpPr/>
          <p:nvPr/>
        </p:nvSpPr>
        <p:spPr>
          <a:xfrm>
            <a:off x="2603500" y="2209800"/>
            <a:ext cx="1450975" cy="1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>
                <a:solidFill>
                  <a:srgbClr val="000000"/>
                </a:solidFill>
              </a:rPr>
              <a:t>АО «РЕГИОНАЛЬНАЯ КОРПОРАЦИЯ РАЗВИТИЯ»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1374" name="CustomShape 19"/>
          <p:cNvSpPr/>
          <p:nvPr/>
        </p:nvSpPr>
        <p:spPr>
          <a:xfrm>
            <a:off x="2667000" y="2786063"/>
            <a:ext cx="1357313" cy="20637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https://www.rkr61.ru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75" name="CustomShape 20"/>
          <p:cNvSpPr/>
          <p:nvPr/>
        </p:nvSpPr>
        <p:spPr>
          <a:xfrm>
            <a:off x="4432300" y="1527175"/>
            <a:ext cx="1450975" cy="581025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6" name="CustomShape 21"/>
          <p:cNvSpPr/>
          <p:nvPr/>
        </p:nvSpPr>
        <p:spPr>
          <a:xfrm>
            <a:off x="4432300" y="2209800"/>
            <a:ext cx="1450975" cy="269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>
                <a:solidFill>
                  <a:srgbClr val="000000"/>
                </a:solidFill>
              </a:rPr>
              <a:t>РЕГИОНАЛЬНЫЙ ФОНД РАЗВИТИЯ ПРОМЫШЛЕННОСТИ РОСТОВСКОЙ ОБЛАСТИ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1377" name="CustomShape 22"/>
          <p:cNvSpPr/>
          <p:nvPr/>
        </p:nvSpPr>
        <p:spPr>
          <a:xfrm>
            <a:off x="4595813" y="2786063"/>
            <a:ext cx="1285875" cy="20637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https://frp61.ru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78" name="CustomShape 23"/>
          <p:cNvSpPr/>
          <p:nvPr/>
        </p:nvSpPr>
        <p:spPr>
          <a:xfrm>
            <a:off x="6324600" y="1527175"/>
            <a:ext cx="1450975" cy="581025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9" name="CustomShape 24"/>
          <p:cNvSpPr/>
          <p:nvPr/>
        </p:nvSpPr>
        <p:spPr>
          <a:xfrm>
            <a:off x="6324600" y="2209800"/>
            <a:ext cx="1271588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>
                <a:solidFill>
                  <a:srgbClr val="000000"/>
                </a:solidFill>
              </a:rPr>
              <a:t>АНО «ЦЕНТР ПОДДЕРЖКИ ЭКСПОРТА РОСТОВСКОЙ ОБЛАСТИ» 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1380" name="CustomShape 25"/>
          <p:cNvSpPr/>
          <p:nvPr/>
        </p:nvSpPr>
        <p:spPr>
          <a:xfrm>
            <a:off x="6381750" y="2786063"/>
            <a:ext cx="1428750" cy="20637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https://export161.com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82" name="CustomShape 27"/>
          <p:cNvSpPr/>
          <p:nvPr/>
        </p:nvSpPr>
        <p:spPr>
          <a:xfrm>
            <a:off x="8183563" y="2209800"/>
            <a:ext cx="1450975" cy="544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>
                <a:solidFill>
                  <a:srgbClr val="000000"/>
                </a:solidFill>
              </a:rPr>
              <a:t>ЦЕНТР КОМПЕТЕНЦИЙ В СФЕРЕ СЕЛЬСКОХОЗЯЙСТВЕННОЙ КООПЕРАЦИИ И ПОДДЕРЖКИ ФЕРМЕРОВ РОСТОВСКОЙ ОБЛАСТИ</a:t>
            </a:r>
          </a:p>
          <a:p>
            <a:pPr eaLnBrk="1" hangingPunct="1"/>
            <a:r>
              <a:rPr lang="ru-RU" altLang="ru-RU" sz="600" b="1">
                <a:solidFill>
                  <a:srgbClr val="000000"/>
                </a:solidFill>
              </a:rPr>
              <a:t> 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1383" name="CustomShape 28"/>
          <p:cNvSpPr/>
          <p:nvPr/>
        </p:nvSpPr>
        <p:spPr>
          <a:xfrm>
            <a:off x="8167688" y="2786063"/>
            <a:ext cx="1428750" cy="20637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https</a:t>
            </a: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//ck-rostov.ru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84" name="CustomShape 29"/>
          <p:cNvSpPr/>
          <p:nvPr/>
        </p:nvSpPr>
        <p:spPr>
          <a:xfrm>
            <a:off x="746125" y="3390900"/>
            <a:ext cx="1450975" cy="581025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5" name="CustomShape 30"/>
          <p:cNvSpPr/>
          <p:nvPr/>
        </p:nvSpPr>
        <p:spPr>
          <a:xfrm>
            <a:off x="746125" y="4075113"/>
            <a:ext cx="1450975" cy="425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>
                <a:solidFill>
                  <a:srgbClr val="000000"/>
                </a:solidFill>
              </a:rPr>
              <a:t>АНО МФК «РОСТОВСКОЕ РЕГИОНАЛЬНОЕ АГЕНТСТВО ПОДДЕРЖКИ ПРЕДПРИНИМАТЕЛЬСТВА» 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1386" name="CustomShape 31"/>
          <p:cNvSpPr/>
          <p:nvPr/>
        </p:nvSpPr>
        <p:spPr>
          <a:xfrm>
            <a:off x="809625" y="4643438"/>
            <a:ext cx="1357313" cy="21431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Arial" pitchFamily="34" charset="0"/>
              </a:rPr>
              <a:t>https://www.rrapp.ru</a:t>
            </a:r>
            <a:endParaRPr lang="ru-RU" sz="6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87" name="CustomShape 32"/>
          <p:cNvSpPr/>
          <p:nvPr/>
        </p:nvSpPr>
        <p:spPr>
          <a:xfrm>
            <a:off x="2603500" y="3390900"/>
            <a:ext cx="1450975" cy="581025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8" name="CustomShape 33"/>
          <p:cNvSpPr/>
          <p:nvPr/>
        </p:nvSpPr>
        <p:spPr>
          <a:xfrm>
            <a:off x="2603500" y="4075113"/>
            <a:ext cx="1450975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>
                <a:solidFill>
                  <a:srgbClr val="000000"/>
                </a:solidFill>
              </a:rPr>
              <a:t>НКО «ГАРАНТИЙНЫЙ ФОНД РОСТОВСКОЙ ОБЛАСТИ»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1389" name="CustomShape 34"/>
          <p:cNvSpPr/>
          <p:nvPr/>
        </p:nvSpPr>
        <p:spPr>
          <a:xfrm>
            <a:off x="2667000" y="4643438"/>
            <a:ext cx="1428750" cy="21431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https</a:t>
            </a: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://</a:t>
            </a: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dongarant.ru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90" name="CustomShape 35"/>
          <p:cNvSpPr/>
          <p:nvPr/>
        </p:nvSpPr>
        <p:spPr>
          <a:xfrm>
            <a:off x="4432300" y="3390900"/>
            <a:ext cx="1450975" cy="581025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1" name="CustomShape 36"/>
          <p:cNvSpPr/>
          <p:nvPr/>
        </p:nvSpPr>
        <p:spPr>
          <a:xfrm>
            <a:off x="4432300" y="4075113"/>
            <a:ext cx="1450975" cy="4524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>
                <a:solidFill>
                  <a:srgbClr val="000000"/>
                </a:solidFill>
              </a:rPr>
              <a:t>АО «РЕГИОНАЛЬНАЯ ЛИЗИНГОВАЯ КОМПАНИЯ РОСТОВСКОЙ ОБЛАСТИ»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1392" name="CustomShape 37"/>
          <p:cNvSpPr/>
          <p:nvPr/>
        </p:nvSpPr>
        <p:spPr>
          <a:xfrm>
            <a:off x="4524375" y="4643438"/>
            <a:ext cx="1428750" cy="21431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https</a:t>
            </a: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://</a:t>
            </a: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rlc161.ru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93" name="CustomShape 38"/>
          <p:cNvSpPr/>
          <p:nvPr/>
        </p:nvSpPr>
        <p:spPr>
          <a:xfrm>
            <a:off x="6324600" y="3390900"/>
            <a:ext cx="1450975" cy="581025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4" name="CustomShape 39"/>
          <p:cNvSpPr/>
          <p:nvPr/>
        </p:nvSpPr>
        <p:spPr>
          <a:xfrm>
            <a:off x="6324600" y="4075113"/>
            <a:ext cx="1450975" cy="28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>
                <a:solidFill>
                  <a:srgbClr val="000000"/>
                </a:solidFill>
              </a:rPr>
              <a:t>АНО «АГЕНТСТВО ИННОВАЦИЙ РОСТОВСКОЙ ОБЛАСТИ»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1395" name="CustomShape 40"/>
          <p:cNvSpPr/>
          <p:nvPr/>
        </p:nvSpPr>
        <p:spPr>
          <a:xfrm>
            <a:off x="6381750" y="4643438"/>
            <a:ext cx="1428750" cy="21431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https</a:t>
            </a: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//airo61.donland.ru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96" name="CustomShape 41"/>
          <p:cNvSpPr/>
          <p:nvPr/>
        </p:nvSpPr>
        <p:spPr>
          <a:xfrm>
            <a:off x="8183563" y="3390900"/>
            <a:ext cx="1450975" cy="581025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7" name="CustomShape 42"/>
          <p:cNvSpPr/>
          <p:nvPr/>
        </p:nvSpPr>
        <p:spPr>
          <a:xfrm>
            <a:off x="8183563" y="4075113"/>
            <a:ext cx="1450975" cy="1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>
                <a:solidFill>
                  <a:srgbClr val="000000"/>
                </a:solidFill>
              </a:rPr>
              <a:t>АО «КОРПОРАЦИЯ «МСП»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1398" name="CustomShape 43"/>
          <p:cNvSpPr/>
          <p:nvPr/>
        </p:nvSpPr>
        <p:spPr>
          <a:xfrm>
            <a:off x="8167688" y="4643438"/>
            <a:ext cx="1428750" cy="21431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https</a:t>
            </a: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//corpmsp.ru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0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614488"/>
            <a:ext cx="938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9" name="CustomShape 44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sp>
        <p:nvSpPr>
          <p:cNvPr id="56" name="CustomShape 22"/>
          <p:cNvSpPr/>
          <p:nvPr/>
        </p:nvSpPr>
        <p:spPr>
          <a:xfrm>
            <a:off x="809625" y="2786063"/>
            <a:ext cx="1357313" cy="21431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https://mbrostov.ru</a:t>
            </a:r>
            <a:endParaRPr lang="ru-RU" sz="6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0222" name="Picture 2" descr="https://edu.south-itpark.ru/partnersLogo/logo_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1571625"/>
            <a:ext cx="8572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3" name="Picture 4" descr="https://bttstroy.ru/wp-content/uploads/2021/11/logo-fond-razvitiya-promyshlennosti-1-150x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1643063"/>
            <a:ext cx="13573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4" name="Picture 7" descr="http://ticci.ru/wp-content/uploads/2023/06/%D0%90%D0%9D%D0%9E-%D0%A6%D0%9F%D0%AD-%D0%A0%D0%9E-450x14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643063"/>
            <a:ext cx="1285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5" name="Picture 9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571625"/>
            <a:ext cx="5000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6" name="Picture 2" descr="https://sun9-47.userapi.com/s/v1/if1/et0ydEzlzNv233FwmgGgEqLMgPLog-KuCaiO5_yS9iEDfMy2g7LwEzYVo-TlDoWoKrEe7d_8.jpg?size=200x200&amp;quality=96&amp;crop=52,52,490,490&amp;ava=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429000"/>
            <a:ext cx="12858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7" name="Picture 4" descr="https://ustland.ru/media/k2/items/cache/905757b834d7fa30607f70a2350c1189_X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12858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8" name="Picture 6" descr="https://avatars.mds.yandex.net/get-altay/4303652/2a0000017816d4a32915706f161bfcbf5c1f/S_heigh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3429000"/>
            <a:ext cx="12144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29" name="Picture 8" descr="https://www.donland.ru/upload/resize_cache/alt/3e3/3e304d3b0989d20444c88d091e1188ea_300_200_cropped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3429000"/>
            <a:ext cx="115411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30" name="Picture 10" descr="https://cdn-crimea-news.com/img/20210929/9a283310f85c47f5cbf9e7b4625647fb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3429000"/>
            <a:ext cx="13573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CustomShape 1"/>
          <p:cNvSpPr/>
          <p:nvPr/>
        </p:nvSpPr>
        <p:spPr>
          <a:xfrm>
            <a:off x="627063" y="550863"/>
            <a:ext cx="9155112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МИНИСТЕРСТВА, ОКАЗЫВАЮЩИЕ ПОДДЕРЖКУ ПРЕДПРИНИМАТЕЛЯМ И ИНВЕСТОРАМ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411" name="CustomShape 2"/>
          <p:cNvSpPr/>
          <p:nvPr/>
        </p:nvSpPr>
        <p:spPr>
          <a:xfrm>
            <a:off x="627063" y="163513"/>
            <a:ext cx="133985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меры господдержки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412" name="CustomShape 3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72091CDA-6990-4A05-A7E9-3469FE806D16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27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413" name="CustomShape 4"/>
          <p:cNvSpPr/>
          <p:nvPr/>
        </p:nvSpPr>
        <p:spPr>
          <a:xfrm>
            <a:off x="627063" y="1401763"/>
            <a:ext cx="4492625" cy="838200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90000" bIns="45000" anchor="ctr"/>
          <a:lstStyle/>
          <a:p>
            <a:pPr eaLnBrk="1" hangingPunct="1"/>
            <a:r>
              <a:rPr lang="ru-RU" altLang="ru-RU" sz="1100" b="1">
                <a:solidFill>
                  <a:srgbClr val="000000"/>
                </a:solidFill>
              </a:rPr>
              <a:t>МИНИСТЕРСТВО ПРОМЫШЛЕННОСТИ И ЭНЕРГЕТИКИ РОСТОВСКОЙ ОБЛАСТИ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14" name="CustomShape 5"/>
          <p:cNvSpPr/>
          <p:nvPr/>
        </p:nvSpPr>
        <p:spPr>
          <a:xfrm>
            <a:off x="627063" y="2417763"/>
            <a:ext cx="4492625" cy="838200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90000" bIns="45000" anchor="ctr"/>
          <a:lstStyle/>
          <a:p>
            <a:pPr eaLnBrk="1" hangingPunct="1"/>
            <a:r>
              <a:rPr lang="ru-RU" altLang="ru-RU" sz="1100" b="1">
                <a:solidFill>
                  <a:srgbClr val="000000"/>
                </a:solidFill>
              </a:rPr>
              <a:t>МИНИСТЕРСТВО СТРОИТЕЛЬСТВА, АРХИТЕКТУРЫ И ТЕРРИТОРИАЛЬНОГО РАЗВИТИЯ РОСТОВСКОЙ ОБЛАСТИ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15" name="CustomShape 6"/>
          <p:cNvSpPr/>
          <p:nvPr/>
        </p:nvSpPr>
        <p:spPr>
          <a:xfrm>
            <a:off x="746125" y="2538413"/>
            <a:ext cx="581025" cy="581025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6" name="CustomShape 7"/>
          <p:cNvSpPr/>
          <p:nvPr/>
        </p:nvSpPr>
        <p:spPr>
          <a:xfrm>
            <a:off x="627063" y="4448175"/>
            <a:ext cx="4492625" cy="838200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90000" bIns="45000" anchor="ctr"/>
          <a:lstStyle/>
          <a:p>
            <a:pPr eaLnBrk="1" hangingPunct="1"/>
            <a:r>
              <a:rPr lang="ru-RU" altLang="ru-RU" sz="1100" b="1">
                <a:solidFill>
                  <a:srgbClr val="000000"/>
                </a:solidFill>
              </a:rPr>
              <a:t>МИНИСТЕРСТВО ЦИФРОВОГО РАЗВИТИЯ,  ИНФОРМАЦИОННЫХ ТЕХНОЛОГИЙ И СВЯЗИ РОСТОВСКОЙ ОБЛАСТИ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17" name="CustomShape 8"/>
          <p:cNvSpPr/>
          <p:nvPr/>
        </p:nvSpPr>
        <p:spPr>
          <a:xfrm>
            <a:off x="746125" y="4576763"/>
            <a:ext cx="581025" cy="582612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8" name="CustomShape 9"/>
          <p:cNvSpPr/>
          <p:nvPr/>
        </p:nvSpPr>
        <p:spPr>
          <a:xfrm>
            <a:off x="627063" y="5462588"/>
            <a:ext cx="4492625" cy="839787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90000" bIns="45000" anchor="ctr"/>
          <a:lstStyle/>
          <a:p>
            <a:pPr eaLnBrk="1" hangingPunct="1"/>
            <a:r>
              <a:rPr lang="ru-RU" altLang="ru-RU" sz="1100" b="1">
                <a:solidFill>
                  <a:srgbClr val="000000"/>
                </a:solidFill>
              </a:rPr>
              <a:t>МИНИСТЕРСТВО ЖИЛИЩНО-КОММУНАЛЬНОГО ХОЗЯЙСТВА РОСТОВСКОЙ ОБЛАСТИ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19" name="CustomShape 10"/>
          <p:cNvSpPr/>
          <p:nvPr/>
        </p:nvSpPr>
        <p:spPr>
          <a:xfrm>
            <a:off x="746125" y="5588000"/>
            <a:ext cx="581025" cy="581025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0" name="CustomShape 11"/>
          <p:cNvSpPr/>
          <p:nvPr/>
        </p:nvSpPr>
        <p:spPr>
          <a:xfrm>
            <a:off x="627063" y="3432175"/>
            <a:ext cx="4492625" cy="839788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90000" bIns="45000" anchor="ctr"/>
          <a:lstStyle/>
          <a:p>
            <a:pPr eaLnBrk="1" hangingPunct="1"/>
            <a:r>
              <a:rPr lang="ru-RU" altLang="ru-RU" sz="1100" b="1">
                <a:solidFill>
                  <a:srgbClr val="000000"/>
                </a:solidFill>
              </a:rPr>
              <a:t>МИНИСТЕРСТВО ПО ФИЗИЧЕСКОЙ КУЛЬТУРЕ И СПОРТУ РОСТОВСКОЙ ОБЛАСТИ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21" name="CustomShape 12"/>
          <p:cNvSpPr/>
          <p:nvPr/>
        </p:nvSpPr>
        <p:spPr>
          <a:xfrm>
            <a:off x="746125" y="3557588"/>
            <a:ext cx="581025" cy="582612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2" name="CustomShape 13"/>
          <p:cNvSpPr/>
          <p:nvPr/>
        </p:nvSpPr>
        <p:spPr>
          <a:xfrm>
            <a:off x="5272088" y="1401763"/>
            <a:ext cx="4492625" cy="838200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90000" bIns="45000" anchor="ctr"/>
          <a:lstStyle/>
          <a:p>
            <a:pPr eaLnBrk="1" hangingPunct="1"/>
            <a:r>
              <a:rPr lang="ru-RU" altLang="ru-RU" sz="1100" b="1">
                <a:solidFill>
                  <a:srgbClr val="000000"/>
                </a:solidFill>
              </a:rPr>
              <a:t>МИНИСТЕРСТВО ЭКОНОМИЧЕСКОГО РАЗВИТИЯ РОСТОВСКОЙ ОБЛАСТИ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23" name="CustomShape 14"/>
          <p:cNvSpPr/>
          <p:nvPr/>
        </p:nvSpPr>
        <p:spPr>
          <a:xfrm>
            <a:off x="5389563" y="1527175"/>
            <a:ext cx="582612" cy="581025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4" name="CustomShape 15"/>
          <p:cNvSpPr/>
          <p:nvPr/>
        </p:nvSpPr>
        <p:spPr>
          <a:xfrm>
            <a:off x="5272088" y="2417763"/>
            <a:ext cx="4492625" cy="838200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90000" bIns="45000" anchor="ctr"/>
          <a:lstStyle/>
          <a:p>
            <a:pPr eaLnBrk="1" hangingPunct="1"/>
            <a:r>
              <a:rPr lang="ru-RU" altLang="ru-RU" sz="1100" b="1">
                <a:solidFill>
                  <a:srgbClr val="000000"/>
                </a:solidFill>
              </a:rPr>
              <a:t>МИНИСТЕРСТВО КУЛЬТУРЫ РОСТОВСКОЙ ОБЛАСТИ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25" name="CustomShape 16"/>
          <p:cNvSpPr/>
          <p:nvPr/>
        </p:nvSpPr>
        <p:spPr>
          <a:xfrm>
            <a:off x="5389563" y="2538413"/>
            <a:ext cx="582612" cy="581025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6" name="CustomShape 17"/>
          <p:cNvSpPr/>
          <p:nvPr/>
        </p:nvSpPr>
        <p:spPr>
          <a:xfrm>
            <a:off x="5272088" y="4448175"/>
            <a:ext cx="4492625" cy="838200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90000" bIns="45000" anchor="ctr"/>
          <a:lstStyle/>
          <a:p>
            <a:pPr eaLnBrk="1" hangingPunct="1"/>
            <a:r>
              <a:rPr lang="ru-RU" altLang="ru-RU" sz="1100" b="1">
                <a:solidFill>
                  <a:srgbClr val="000000"/>
                </a:solidFill>
              </a:rPr>
              <a:t>МИНИСТЕРСТВО СЕЛЬСКОГО ХОЗЯЙСТВА              И ПРОДОВОЛЬСТВИЯ РОСТОВСКОЙ ОБЛАСТИ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27" name="CustomShape 18"/>
          <p:cNvSpPr/>
          <p:nvPr/>
        </p:nvSpPr>
        <p:spPr>
          <a:xfrm>
            <a:off x="5389563" y="4576763"/>
            <a:ext cx="582612" cy="582612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8" name="CustomShape 19"/>
          <p:cNvSpPr/>
          <p:nvPr/>
        </p:nvSpPr>
        <p:spPr>
          <a:xfrm>
            <a:off x="5272088" y="3432175"/>
            <a:ext cx="4492625" cy="839788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90000" bIns="45000" anchor="ctr"/>
          <a:lstStyle/>
          <a:p>
            <a:pPr eaLnBrk="1" hangingPunct="1"/>
            <a:r>
              <a:rPr lang="ru-RU" altLang="ru-RU" sz="1100" b="1">
                <a:solidFill>
                  <a:srgbClr val="000000"/>
                </a:solidFill>
              </a:rPr>
              <a:t>МИНИСТЕРСТВО ИМУЩЕСТВЕННЫХ                         И ЗЕМЕЛЬНЫХ ОТНОШЕНИЙ, ФИНАНСОВОГО ОЗДОРОВЛЕНИЯ ПРЕДПРИЯТИЙ, ОРГАНИЗАЦИЙ РОСТОВСКОЙ ОБЛАСТИ 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29" name="CustomShape 20"/>
          <p:cNvSpPr/>
          <p:nvPr/>
        </p:nvSpPr>
        <p:spPr>
          <a:xfrm>
            <a:off x="5389563" y="3557588"/>
            <a:ext cx="582612" cy="582612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0" name="CustomShape 21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sp>
        <p:nvSpPr>
          <p:cNvPr id="1438" name="CustomShape 25"/>
          <p:cNvSpPr/>
          <p:nvPr/>
        </p:nvSpPr>
        <p:spPr>
          <a:xfrm>
            <a:off x="911225" y="4829175"/>
            <a:ext cx="234950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40" name="CustomShape 26"/>
          <p:cNvSpPr/>
          <p:nvPr/>
        </p:nvSpPr>
        <p:spPr>
          <a:xfrm>
            <a:off x="911225" y="5840413"/>
            <a:ext cx="234950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42" name="CustomShape 27"/>
          <p:cNvSpPr/>
          <p:nvPr/>
        </p:nvSpPr>
        <p:spPr>
          <a:xfrm>
            <a:off x="5559425" y="1779588"/>
            <a:ext cx="236538" cy="131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44" name="CustomShape 28"/>
          <p:cNvSpPr/>
          <p:nvPr/>
        </p:nvSpPr>
        <p:spPr>
          <a:xfrm>
            <a:off x="5559425" y="2789238"/>
            <a:ext cx="236538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46" name="CustomShape 29"/>
          <p:cNvSpPr/>
          <p:nvPr/>
        </p:nvSpPr>
        <p:spPr>
          <a:xfrm>
            <a:off x="5559425" y="3819525"/>
            <a:ext cx="236538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2" name="CustomShape 12"/>
          <p:cNvSpPr/>
          <p:nvPr/>
        </p:nvSpPr>
        <p:spPr>
          <a:xfrm>
            <a:off x="738188" y="1500188"/>
            <a:ext cx="581025" cy="581025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2253" name="Рисунок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643063"/>
            <a:ext cx="4524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4" name="Рисунок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714625"/>
            <a:ext cx="4524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5" name="Рисунок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714750"/>
            <a:ext cx="4524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6" name="Рисунок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714875"/>
            <a:ext cx="4524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7" name="Рисунок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715000"/>
            <a:ext cx="4524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8" name="Рисунок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4714875"/>
            <a:ext cx="4524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9" name="Рисунок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3714750"/>
            <a:ext cx="4524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60" name="Рисунок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2714625"/>
            <a:ext cx="4524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61" name="Рисунок 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714500"/>
            <a:ext cx="4524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CustomShape 1"/>
          <p:cNvSpPr/>
          <p:nvPr/>
        </p:nvSpPr>
        <p:spPr>
          <a:xfrm>
            <a:off x="1223963" y="3919538"/>
            <a:ext cx="3465512" cy="2382837"/>
          </a:xfrm>
          <a:prstGeom prst="roundRect">
            <a:avLst>
              <a:gd name="adj" fmla="val 11787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50" name="CustomShape 2"/>
          <p:cNvSpPr/>
          <p:nvPr/>
        </p:nvSpPr>
        <p:spPr>
          <a:xfrm>
            <a:off x="627063" y="550863"/>
            <a:ext cx="9155112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ПРЕДЛОЖЕНИЯ ПО КОРРЕКТИРОВКЕ МЕР ФИНАНСОВОЙ   И ОРГАНИЗАЦИОННОЙ ПОДДЕРЖКИ ПРОЕКТОВ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451" name="CustomShape 3"/>
          <p:cNvSpPr/>
          <p:nvPr/>
        </p:nvSpPr>
        <p:spPr>
          <a:xfrm>
            <a:off x="627063" y="163513"/>
            <a:ext cx="1893887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предложения по корректировке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452" name="CustomShape 4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B6145C5C-6B33-4021-A287-E77348A61F50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28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453" name="CustomShape 5"/>
          <p:cNvSpPr/>
          <p:nvPr/>
        </p:nvSpPr>
        <p:spPr>
          <a:xfrm>
            <a:off x="3919538" y="1401763"/>
            <a:ext cx="2149475" cy="2401887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4" name="CustomShape 6"/>
          <p:cNvSpPr/>
          <p:nvPr/>
        </p:nvSpPr>
        <p:spPr>
          <a:xfrm>
            <a:off x="711200" y="1401763"/>
            <a:ext cx="2774950" cy="2401887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56" name="CustomShape 8"/>
          <p:cNvSpPr/>
          <p:nvPr/>
        </p:nvSpPr>
        <p:spPr>
          <a:xfrm>
            <a:off x="5284788" y="3935413"/>
            <a:ext cx="2720975" cy="2382837"/>
          </a:xfrm>
          <a:prstGeom prst="roundRect">
            <a:avLst>
              <a:gd name="adj" fmla="val 10742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7" name="CustomShape 9"/>
          <p:cNvSpPr/>
          <p:nvPr/>
        </p:nvSpPr>
        <p:spPr>
          <a:xfrm>
            <a:off x="6465888" y="1420813"/>
            <a:ext cx="2720975" cy="2382837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8" name="CustomShape 10"/>
          <p:cNvSpPr/>
          <p:nvPr/>
        </p:nvSpPr>
        <p:spPr>
          <a:xfrm>
            <a:off x="958850" y="1584325"/>
            <a:ext cx="1736725" cy="998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АКТИВНАЯ ИНФОРМАЦИОННАЯ              И КОНСУЛЬТАЦИОННАЯ ПОДДЕРЖКА ПРЕДПРИНИМАТЕЛЕЙ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59" name="CustomShape 11"/>
          <p:cNvSpPr/>
          <p:nvPr/>
        </p:nvSpPr>
        <p:spPr>
          <a:xfrm>
            <a:off x="4092575" y="1584325"/>
            <a:ext cx="1411288" cy="1335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УМЕНЬШЕНИЕ КОЛИЧЕСТВА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И СРОКОВ ПРОЦЕДУР,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НЕОБХОДИМЫХ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ДЛЯ ПОЛУЧЕНИЯ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ИНВЕСТИЦИОННОЙ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ПЛОЩАДКИ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60" name="CustomShape 12"/>
          <p:cNvSpPr/>
          <p:nvPr/>
        </p:nvSpPr>
        <p:spPr>
          <a:xfrm>
            <a:off x="1573213" y="4129088"/>
            <a:ext cx="1736725" cy="998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УМЕНЬШЕНИЕ КОЛИЧЕСТВА БЮРОКРАТИЧЕСКИХ ПРОЦЕДУР                           ДЛЯ ПОЛУЧЕНИЯ МЕР ПОДДЕРЖКИ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61" name="CustomShape 13"/>
          <p:cNvSpPr/>
          <p:nvPr/>
        </p:nvSpPr>
        <p:spPr>
          <a:xfrm>
            <a:off x="5486400" y="4127500"/>
            <a:ext cx="1643063" cy="1166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ПЕРЕНОС ПРОЦЕДУР               В ЭЛЕКТРОННЫЙ ВИД                          ДЛЯ СОКРАЩЕНИЯ ВРЕМЕННЫХ ИЗДЕРЖЕК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63" name="CustomShape 15"/>
          <p:cNvSpPr/>
          <p:nvPr/>
        </p:nvSpPr>
        <p:spPr>
          <a:xfrm>
            <a:off x="6753225" y="1631950"/>
            <a:ext cx="1666875" cy="498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СНИЖЕНИЕ НАЛОГОВЫХ СТАВОК ДЛЯ МСП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54287" name="Рисунок 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554163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Рисунок 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4095750"/>
            <a:ext cx="355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Рисунок 1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4078288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0" name="Рисунок 1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56368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1" name="Рисунок 1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1617663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0" name="CustomShape 16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3022600"/>
            <a:ext cx="3540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Рисунок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2944813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6" name="CustomShape 1"/>
          <p:cNvSpPr/>
          <p:nvPr/>
        </p:nvSpPr>
        <p:spPr>
          <a:xfrm>
            <a:off x="560388" y="2651125"/>
            <a:ext cx="4492625" cy="2095500"/>
          </a:xfrm>
          <a:prstGeom prst="roundRect">
            <a:avLst>
              <a:gd name="adj" fmla="val 16682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7" name="CustomShape 2"/>
          <p:cNvSpPr/>
          <p:nvPr/>
        </p:nvSpPr>
        <p:spPr>
          <a:xfrm>
            <a:off x="582613" y="1628775"/>
            <a:ext cx="4492625" cy="769938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ЭФФЕКТИВНАЯ РАБОТА С ИНВЕСТОРАМИ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80" name="CustomShape 5"/>
          <p:cNvSpPr/>
          <p:nvPr/>
        </p:nvSpPr>
        <p:spPr>
          <a:xfrm>
            <a:off x="641350" y="635000"/>
            <a:ext cx="9155113" cy="360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ОБРАЗ БУДУЩЕГО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481" name="CustomShape 6"/>
          <p:cNvSpPr/>
          <p:nvPr/>
        </p:nvSpPr>
        <p:spPr>
          <a:xfrm>
            <a:off x="627063" y="163513"/>
            <a:ext cx="1071562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образ будущего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482" name="CustomShape 7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AE2BBDAA-80C5-47AD-9FCD-FA227D80572B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29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483" name="CustomShape 8"/>
          <p:cNvSpPr/>
          <p:nvPr/>
        </p:nvSpPr>
        <p:spPr>
          <a:xfrm>
            <a:off x="5305425" y="1628775"/>
            <a:ext cx="4491038" cy="769938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СОЦИАЛЬНАЯ ИНФРАСТРУКТУРА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487" name="CustomShape 12"/>
          <p:cNvSpPr/>
          <p:nvPr/>
        </p:nvSpPr>
        <p:spPr>
          <a:xfrm>
            <a:off x="1277938" y="2960688"/>
            <a:ext cx="3746500" cy="40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100% компаний знакомы </a:t>
            </a:r>
            <a:endParaRPr lang="ru-RU" altLang="ru-RU" sz="9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с инвестиционным уполномоченным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89" name="CustomShape 14"/>
          <p:cNvSpPr/>
          <p:nvPr/>
        </p:nvSpPr>
        <p:spPr>
          <a:xfrm>
            <a:off x="1277938" y="3559175"/>
            <a:ext cx="3311525" cy="40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каждая вторая компания реализует инвестиционные проекты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90" name="CustomShape 15"/>
          <p:cNvSpPr/>
          <p:nvPr/>
        </p:nvSpPr>
        <p:spPr>
          <a:xfrm>
            <a:off x="5287963" y="2651125"/>
            <a:ext cx="4491037" cy="2085975"/>
          </a:xfrm>
          <a:prstGeom prst="roundRect">
            <a:avLst>
              <a:gd name="adj" fmla="val 16682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1" name="CustomShape 16"/>
          <p:cNvSpPr/>
          <p:nvPr/>
        </p:nvSpPr>
        <p:spPr>
          <a:xfrm>
            <a:off x="5861050" y="3028950"/>
            <a:ext cx="1673225" cy="269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созданы новые точки притяжения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92" name="CustomShape 17"/>
          <p:cNvSpPr/>
          <p:nvPr/>
        </p:nvSpPr>
        <p:spPr>
          <a:xfrm>
            <a:off x="5861050" y="3668713"/>
            <a:ext cx="1673225" cy="269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проведён ремонт коммунальных сетей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93" name="CustomShape 18"/>
          <p:cNvSpPr/>
          <p:nvPr/>
        </p:nvSpPr>
        <p:spPr>
          <a:xfrm>
            <a:off x="7894638" y="3033713"/>
            <a:ext cx="1673225" cy="6810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улучшена работа учреждений здравоохранения                       и сокращено число жалоб        от населения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94" name="CustomShape 19"/>
          <p:cNvSpPr/>
          <p:nvPr/>
        </p:nvSpPr>
        <p:spPr>
          <a:xfrm>
            <a:off x="1282700" y="4200525"/>
            <a:ext cx="3857625" cy="246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созданы маршруты по рыболовному туризму </a:t>
            </a:r>
          </a:p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на предприятии МО</a:t>
            </a:r>
            <a:endParaRPr lang="ru-RU" altLang="ru-RU" sz="900">
              <a:solidFill>
                <a:srgbClr val="000000"/>
              </a:solidFill>
            </a:endParaRPr>
          </a:p>
        </p:txBody>
      </p:sp>
      <p:pic>
        <p:nvPicPr>
          <p:cNvPr id="56337" name="Рисунок 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3559175"/>
            <a:ext cx="355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8" name="Рисунок 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3019425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9" name="Рисунок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3663950"/>
            <a:ext cx="355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3" name="CustomShape 23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pic>
        <p:nvPicPr>
          <p:cNvPr id="56341" name="Рисунок 30" descr="Венера со сплошной заливкой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143375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2" name="Рисунок 31" descr="Больница со сплошной заливкой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39068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ustomShape 18"/>
          <p:cNvSpPr/>
          <p:nvPr/>
        </p:nvSpPr>
        <p:spPr>
          <a:xfrm>
            <a:off x="7891463" y="3965575"/>
            <a:ext cx="1673225" cy="6810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завершено строительство новой школы на 1340 мест</a:t>
            </a: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627063" y="163513"/>
            <a:ext cx="1042987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преимущества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81B3C191-9F0C-4BDE-9F7E-C66B559B6591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3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3522663" y="1401763"/>
            <a:ext cx="2149475" cy="2022475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4"/>
          <p:cNvSpPr/>
          <p:nvPr/>
        </p:nvSpPr>
        <p:spPr>
          <a:xfrm>
            <a:off x="627063" y="1401763"/>
            <a:ext cx="2774950" cy="2022475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5"/>
          <p:cNvSpPr/>
          <p:nvPr/>
        </p:nvSpPr>
        <p:spPr>
          <a:xfrm>
            <a:off x="5795963" y="1401763"/>
            <a:ext cx="3986212" cy="2022475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6"/>
          <p:cNvSpPr/>
          <p:nvPr/>
        </p:nvSpPr>
        <p:spPr>
          <a:xfrm>
            <a:off x="2178050" y="3541713"/>
            <a:ext cx="4203700" cy="2022475"/>
          </a:xfrm>
          <a:prstGeom prst="roundRect">
            <a:avLst>
              <a:gd name="adj" fmla="val 11878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7"/>
          <p:cNvSpPr/>
          <p:nvPr/>
        </p:nvSpPr>
        <p:spPr>
          <a:xfrm>
            <a:off x="627063" y="3541713"/>
            <a:ext cx="1427162" cy="2022475"/>
          </a:xfrm>
          <a:prstGeom prst="roundRect">
            <a:avLst>
              <a:gd name="adj" fmla="val 14882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9"/>
          <p:cNvSpPr/>
          <p:nvPr/>
        </p:nvSpPr>
        <p:spPr>
          <a:xfrm>
            <a:off x="6654800" y="3541713"/>
            <a:ext cx="3127375" cy="2022475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10"/>
          <p:cNvSpPr/>
          <p:nvPr/>
        </p:nvSpPr>
        <p:spPr>
          <a:xfrm>
            <a:off x="852488" y="1974850"/>
            <a:ext cx="1643062" cy="1166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РАЗВИТЫЙ СЕКТОР ОБРАБАТЫВАЮЩЕЙ ПРОМЫШЛЕННОСТИ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>
                <a:solidFill>
                  <a:srgbClr val="FFFFFF"/>
                </a:solidFill>
              </a:rPr>
              <a:t>Около 40 % в общем объеме отгруженной продукции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300" name="CustomShape 11"/>
          <p:cNvSpPr/>
          <p:nvPr/>
        </p:nvSpPr>
        <p:spPr>
          <a:xfrm>
            <a:off x="3762375" y="1974850"/>
            <a:ext cx="1690688" cy="1333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ТРАНСПОРТНАЯ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ДОСТУПНОСТЬ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ОКРУГА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>
                <a:solidFill>
                  <a:srgbClr val="FFFFFF"/>
                </a:solidFill>
              </a:rPr>
              <a:t>Ж/д, городской общественный транспорт, такси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301" name="CustomShape 12"/>
          <p:cNvSpPr/>
          <p:nvPr/>
        </p:nvSpPr>
        <p:spPr>
          <a:xfrm>
            <a:off x="852488" y="4124325"/>
            <a:ext cx="973137" cy="665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БОГАТОЕ ИСТОРИКО-КУЛЬТУРНОЕ НАСЛЕДИЕ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302" name="CustomShape 13"/>
          <p:cNvSpPr/>
          <p:nvPr/>
        </p:nvSpPr>
        <p:spPr>
          <a:xfrm>
            <a:off x="2403475" y="4124325"/>
            <a:ext cx="3763963" cy="10906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ВХОЖДЕНИЕ МУНИЦИПАЛЬНОГО ОБРАЗОВАНИЯ «ГОРОД БАТАЙСК» В РОСТОВСКУЮ АГЛОМЕРАЦИЮ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304" name="CustomShape 15"/>
          <p:cNvSpPr/>
          <p:nvPr/>
        </p:nvSpPr>
        <p:spPr>
          <a:xfrm>
            <a:off x="6027738" y="1966913"/>
            <a:ext cx="2068512" cy="831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БЛИЗОСТЬ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К АДМИНИСТРАТИВНОМУ ЦЕНТРУ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>
                <a:solidFill>
                  <a:srgbClr val="FFFFFF"/>
                </a:solidFill>
              </a:rPr>
              <a:t>12 км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305" name="CustomShape 16"/>
          <p:cNvSpPr/>
          <p:nvPr/>
        </p:nvSpPr>
        <p:spPr>
          <a:xfrm>
            <a:off x="6881813" y="4130675"/>
            <a:ext cx="2174875" cy="1000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СВОБОДНЫЕ ИНВЕСТИЦИОННЫЕ ПЛОЩАДКИ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>
                <a:solidFill>
                  <a:srgbClr val="FFFFFF"/>
                </a:solidFill>
              </a:rPr>
              <a:t>https://батайск-официальный.рф/investment/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1025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1554163"/>
            <a:ext cx="311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38" y="3695700"/>
            <a:ext cx="3571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Рисунок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3676650"/>
            <a:ext cx="3349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3651250"/>
            <a:ext cx="306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Рисунок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522413"/>
            <a:ext cx="357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Рисунок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15144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" name="CustomShape 17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sp>
        <p:nvSpPr>
          <p:cNvPr id="314" name="CustomShape 18"/>
          <p:cNvSpPr/>
          <p:nvPr/>
        </p:nvSpPr>
        <p:spPr>
          <a:xfrm>
            <a:off x="627063" y="550863"/>
            <a:ext cx="8831262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ПРЕИМУЩЕСТВА</a:t>
            </a:r>
            <a:endParaRPr lang="ru-RU" altLang="ru-RU" sz="24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CustomShape 1"/>
          <p:cNvSpPr/>
          <p:nvPr/>
        </p:nvSpPr>
        <p:spPr>
          <a:xfrm>
            <a:off x="614363" y="717550"/>
            <a:ext cx="9155112" cy="360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КОНТАКТЫ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505" name="CustomShape 2"/>
          <p:cNvSpPr/>
          <p:nvPr/>
        </p:nvSpPr>
        <p:spPr>
          <a:xfrm>
            <a:off x="627063" y="163513"/>
            <a:ext cx="752475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контакты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506" name="CustomShape 3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059B2E2C-459E-4EDE-BAA2-9FD4F1A5A9C4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30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507" name="CustomShape 4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sp>
        <p:nvSpPr>
          <p:cNvPr id="1508" name="CustomShape 5"/>
          <p:cNvSpPr/>
          <p:nvPr/>
        </p:nvSpPr>
        <p:spPr>
          <a:xfrm>
            <a:off x="5289550" y="1428750"/>
            <a:ext cx="4492625" cy="1525588"/>
          </a:xfrm>
          <a:prstGeom prst="roundRect">
            <a:avLst>
              <a:gd name="adj" fmla="val 15395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9" name="CustomShape 6"/>
          <p:cNvSpPr/>
          <p:nvPr/>
        </p:nvSpPr>
        <p:spPr>
          <a:xfrm>
            <a:off x="5535613" y="1668463"/>
            <a:ext cx="3362325" cy="1635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ИНВЕСТИЦИОННЫЙ УПОЛНОМОЧЕННЫЙ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58376" name="Рисунок 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263775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Рисунок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547938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2" name="CustomShape 7"/>
          <p:cNvSpPr/>
          <p:nvPr/>
        </p:nvSpPr>
        <p:spPr>
          <a:xfrm>
            <a:off x="5534025" y="2000250"/>
            <a:ext cx="1806575" cy="214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СКОРИНА ИННА МИХАЙЛОВНА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513" name="CustomShape 8"/>
          <p:cNvSpPr/>
          <p:nvPr/>
        </p:nvSpPr>
        <p:spPr>
          <a:xfrm>
            <a:off x="8156575" y="2284413"/>
            <a:ext cx="1203325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8 (86354) 5-60-66</a:t>
            </a:r>
          </a:p>
        </p:txBody>
      </p:sp>
      <p:sp>
        <p:nvSpPr>
          <p:cNvPr id="1514" name="CustomShape 9"/>
          <p:cNvSpPr/>
          <p:nvPr/>
        </p:nvSpPr>
        <p:spPr>
          <a:xfrm>
            <a:off x="8156575" y="2574925"/>
            <a:ext cx="1579563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spc="-1" dirty="0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ekonom-otdel@bk.ru</a:t>
            </a: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15" name="CustomShape 10"/>
          <p:cNvSpPr/>
          <p:nvPr/>
        </p:nvSpPr>
        <p:spPr>
          <a:xfrm>
            <a:off x="627063" y="1428750"/>
            <a:ext cx="4492625" cy="1525588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6" name="CustomShape 11"/>
          <p:cNvSpPr/>
          <p:nvPr/>
        </p:nvSpPr>
        <p:spPr>
          <a:xfrm>
            <a:off x="873125" y="1668463"/>
            <a:ext cx="3055938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АДМИНИСТРАЦИЯ ГОРОДА БАТАЙСКА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58383" name="Рисунок 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2263775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4" name="Рисунок 9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2263775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Рисунок 9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2547938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2" name="CustomShape 14"/>
          <p:cNvSpPr/>
          <p:nvPr/>
        </p:nvSpPr>
        <p:spPr>
          <a:xfrm>
            <a:off x="1157288" y="2284413"/>
            <a:ext cx="1804987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FFFFFF"/>
                </a:solidFill>
              </a:rPr>
              <a:t>346880, РОСТОВСКАЯ ОБЛАСТЬ, Г. БАТАЙСК,</a:t>
            </a:r>
          </a:p>
          <a:p>
            <a:pPr eaLnBrk="1" hangingPunct="1"/>
            <a:r>
              <a:rPr lang="ru-RU" altLang="ru-RU" sz="900" b="1">
                <a:solidFill>
                  <a:srgbClr val="FFFFFF"/>
                </a:solidFill>
              </a:rPr>
              <a:t>ПЛ. ЛЕНИНА  Д. 3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523" name="CustomShape 15"/>
          <p:cNvSpPr/>
          <p:nvPr/>
        </p:nvSpPr>
        <p:spPr>
          <a:xfrm>
            <a:off x="3494088" y="2284413"/>
            <a:ext cx="1203325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+ 7</a:t>
            </a:r>
            <a:r>
              <a:rPr lang="en-US" sz="9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(86354) 5-00-64</a:t>
            </a: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24" name="CustomShape 16"/>
          <p:cNvSpPr/>
          <p:nvPr/>
        </p:nvSpPr>
        <p:spPr>
          <a:xfrm>
            <a:off x="3494088" y="2574925"/>
            <a:ext cx="1387475" cy="139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adminbat@donland.ru</a:t>
            </a: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29" name="CustomShape 20"/>
          <p:cNvSpPr/>
          <p:nvPr/>
        </p:nvSpPr>
        <p:spPr>
          <a:xfrm>
            <a:off x="871538" y="3336925"/>
            <a:ext cx="4076700" cy="163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АДМИНИСТРАЦИЯ ВАШЕГО МУНИЦИПАЛИТЕТА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530" name="CustomShape 21"/>
          <p:cNvSpPr/>
          <p:nvPr/>
        </p:nvSpPr>
        <p:spPr>
          <a:xfrm>
            <a:off x="871538" y="5011738"/>
            <a:ext cx="4327525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ЦЕНТР ПОДДЕРЖКИ ПРЕДПРИНИМАТЕЛЬСТВА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(НАИМЕНОВАНИЕ ОРГАНИЗАЦИИИ)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531" name="CustomShape 22"/>
          <p:cNvSpPr/>
          <p:nvPr/>
        </p:nvSpPr>
        <p:spPr>
          <a:xfrm>
            <a:off x="5534025" y="2214563"/>
            <a:ext cx="2090738" cy="571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>
                <a:solidFill>
                  <a:srgbClr val="4756A0"/>
                </a:solidFill>
              </a:rPr>
              <a:t>НАЧАЛЬНИК ОТДЕЛА ЭКОНОМИКИ, ИНВЕСТИЦИОННОЙ ПОЛИТИКИ И СТРАТЕГИЧЕСКОГО РАЗВИТИЯ  АДМИНИСТРАЦИИ ГОРОДА БАТАЙСКА</a:t>
            </a:r>
            <a:endParaRPr lang="ru-RU" altLang="ru-RU" sz="900">
              <a:solidFill>
                <a:srgbClr val="000000"/>
              </a:solidFill>
            </a:endParaRPr>
          </a:p>
        </p:txBody>
      </p:sp>
      <p:pic>
        <p:nvPicPr>
          <p:cNvPr id="58392" name="Рисунок 1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3932238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3" name="Рисунок 1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3932238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4" name="Рисунок 1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4216400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" name="CustomShape 25"/>
          <p:cNvSpPr/>
          <p:nvPr/>
        </p:nvSpPr>
        <p:spPr>
          <a:xfrm>
            <a:off x="1157288" y="3952875"/>
            <a:ext cx="1804987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FFFFFF"/>
                </a:solidFill>
              </a:rPr>
              <a:t>полный адрес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538" name="CustomShape 26"/>
          <p:cNvSpPr/>
          <p:nvPr/>
        </p:nvSpPr>
        <p:spPr>
          <a:xfrm>
            <a:off x="3494088" y="3952875"/>
            <a:ext cx="1203325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+ 7 …</a:t>
            </a:r>
            <a:endParaRPr lang="ru-RU" sz="9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39" name="CustomShape 27"/>
          <p:cNvSpPr/>
          <p:nvPr/>
        </p:nvSpPr>
        <p:spPr>
          <a:xfrm>
            <a:off x="3494088" y="4243388"/>
            <a:ext cx="1203325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FFFFFF"/>
                </a:solidFill>
              </a:rPr>
              <a:t>почта</a:t>
            </a:r>
            <a:endParaRPr lang="ru-RU" altLang="ru-RU" sz="900">
              <a:solidFill>
                <a:srgbClr val="000000"/>
              </a:solidFill>
            </a:endParaRPr>
          </a:p>
        </p:txBody>
      </p:sp>
      <p:pic>
        <p:nvPicPr>
          <p:cNvPr id="58398" name="Рисунок 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5611813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9" name="Рисунок 1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5611813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0" name="Рисунок 1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5897563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3" name="CustomShape 28"/>
          <p:cNvSpPr/>
          <p:nvPr/>
        </p:nvSpPr>
        <p:spPr>
          <a:xfrm>
            <a:off x="1157288" y="5632450"/>
            <a:ext cx="1804987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FFFFFF"/>
                </a:solidFill>
              </a:rPr>
              <a:t>полный адрес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544" name="CustomShape 29"/>
          <p:cNvSpPr/>
          <p:nvPr/>
        </p:nvSpPr>
        <p:spPr>
          <a:xfrm>
            <a:off x="3494088" y="5632450"/>
            <a:ext cx="1203325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+ 7 …</a:t>
            </a:r>
            <a:endParaRPr lang="ru-RU" sz="9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45" name="CustomShape 30"/>
          <p:cNvSpPr/>
          <p:nvPr/>
        </p:nvSpPr>
        <p:spPr>
          <a:xfrm>
            <a:off x="3494088" y="5922963"/>
            <a:ext cx="1203325" cy="133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FFFFFF"/>
                </a:solidFill>
              </a:rPr>
              <a:t>почта</a:t>
            </a: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CustomShape 1"/>
          <p:cNvSpPr/>
          <p:nvPr/>
        </p:nvSpPr>
        <p:spPr>
          <a:xfrm>
            <a:off x="627063" y="4879975"/>
            <a:ext cx="7312025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ПРИЛОЖЕНИЯ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624" name="CustomShape 2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pic>
        <p:nvPicPr>
          <p:cNvPr id="60420" name="Picture 7" descr="C:\Users\админ\Desktop\Инвестиционный профиль\Solenoe-ozero-204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285875"/>
            <a:ext cx="7000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6" descr="C:\Users\админ\AppData\Local\Packages\Microsoft.Windows.Photos_8wekyb3d8bbwe\TempState\ShareServiceTempFolder\Coat_of_Arms_of_Bataisk_(Rostov_oblast)_(2003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285875"/>
            <a:ext cx="2000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CustomShape 1"/>
          <p:cNvSpPr/>
          <p:nvPr/>
        </p:nvSpPr>
        <p:spPr>
          <a:xfrm>
            <a:off x="627063" y="550863"/>
            <a:ext cx="9155112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ЦЕЛЬ И ЗАДАЧИ ПРОЕКТА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626" name="CustomShape 2"/>
          <p:cNvSpPr/>
          <p:nvPr/>
        </p:nvSpPr>
        <p:spPr>
          <a:xfrm>
            <a:off x="627063" y="163513"/>
            <a:ext cx="1431925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цель и задачи проекта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27" name="CustomShape 3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FD5221C6-1D06-4808-B156-25F5954DD1FE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32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28" name="CustomShape 4"/>
          <p:cNvSpPr/>
          <p:nvPr/>
        </p:nvSpPr>
        <p:spPr>
          <a:xfrm>
            <a:off x="627063" y="1401763"/>
            <a:ext cx="3986212" cy="4900612"/>
          </a:xfrm>
          <a:prstGeom prst="roundRect">
            <a:avLst>
              <a:gd name="adj" fmla="val 6838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9" name="CustomShape 5"/>
          <p:cNvSpPr/>
          <p:nvPr/>
        </p:nvSpPr>
        <p:spPr>
          <a:xfrm>
            <a:off x="4756150" y="1401763"/>
            <a:ext cx="5008563" cy="4900612"/>
          </a:xfrm>
          <a:prstGeom prst="roundRect">
            <a:avLst>
              <a:gd name="adj" fmla="val 5212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0" name="CustomShape 6"/>
          <p:cNvSpPr/>
          <p:nvPr/>
        </p:nvSpPr>
        <p:spPr>
          <a:xfrm>
            <a:off x="4724400" y="1638300"/>
            <a:ext cx="5040313" cy="163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ЗАДАЧИ ПРОЕКТА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31" name="CustomShape 7"/>
          <p:cNvSpPr/>
          <p:nvPr/>
        </p:nvSpPr>
        <p:spPr>
          <a:xfrm>
            <a:off x="5000625" y="2025650"/>
            <a:ext cx="4541838" cy="714375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2" name="CustomShape 8"/>
          <p:cNvSpPr/>
          <p:nvPr/>
        </p:nvSpPr>
        <p:spPr>
          <a:xfrm>
            <a:off x="5181600" y="2217738"/>
            <a:ext cx="3411538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Вовлечь в процесс разработки инвестиционных профилей заинтересованные стороны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33" name="CustomShape 9"/>
          <p:cNvSpPr/>
          <p:nvPr/>
        </p:nvSpPr>
        <p:spPr>
          <a:xfrm>
            <a:off x="5000625" y="2854325"/>
            <a:ext cx="4541838" cy="714375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4" name="CustomShape 10"/>
          <p:cNvSpPr/>
          <p:nvPr/>
        </p:nvSpPr>
        <p:spPr>
          <a:xfrm>
            <a:off x="5000625" y="3683000"/>
            <a:ext cx="4541838" cy="714375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5" name="CustomShape 11"/>
          <p:cNvSpPr/>
          <p:nvPr/>
        </p:nvSpPr>
        <p:spPr>
          <a:xfrm>
            <a:off x="5000625" y="4511675"/>
            <a:ext cx="4541838" cy="714375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6" name="CustomShape 12"/>
          <p:cNvSpPr/>
          <p:nvPr/>
        </p:nvSpPr>
        <p:spPr>
          <a:xfrm>
            <a:off x="5000625" y="5340350"/>
            <a:ext cx="4541838" cy="714375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7" name="CustomShape 13"/>
          <p:cNvSpPr/>
          <p:nvPr/>
        </p:nvSpPr>
        <p:spPr>
          <a:xfrm>
            <a:off x="5181600" y="3038475"/>
            <a:ext cx="3411538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Определить наиболее перспективные инвестиционные проекты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38" name="CustomShape 14"/>
          <p:cNvSpPr/>
          <p:nvPr/>
        </p:nvSpPr>
        <p:spPr>
          <a:xfrm>
            <a:off x="5181600" y="3873500"/>
            <a:ext cx="3411538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Выбрать приоритетные направления инвестиционного развития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39" name="CustomShape 15"/>
          <p:cNvSpPr/>
          <p:nvPr/>
        </p:nvSpPr>
        <p:spPr>
          <a:xfrm>
            <a:off x="5181600" y="4702175"/>
            <a:ext cx="3721100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Выработать рекомендации по улучшению 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инвестиционной привлекательности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40" name="CustomShape 16"/>
          <p:cNvSpPr/>
          <p:nvPr/>
        </p:nvSpPr>
        <p:spPr>
          <a:xfrm>
            <a:off x="5181600" y="5530850"/>
            <a:ext cx="2792413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Определить потенциальных стейкхолдеров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41" name="CustomShape 17"/>
          <p:cNvSpPr/>
          <p:nvPr/>
        </p:nvSpPr>
        <p:spPr>
          <a:xfrm>
            <a:off x="874713" y="1803400"/>
            <a:ext cx="2441575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FFFFFF"/>
                </a:solidFill>
              </a:rPr>
              <a:t>ЦЕЛЬ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642" name="CustomShape 18"/>
          <p:cNvSpPr/>
          <p:nvPr/>
        </p:nvSpPr>
        <p:spPr>
          <a:xfrm>
            <a:off x="874713" y="2306638"/>
            <a:ext cx="2692400" cy="831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УЛУЧШЕНИЕ ИНВЕСТИЦИОННОГО КЛИМАТА В МУНИЦИПАЛЬНОМ ОБРАЗОВАНИИ «ГОРОД БАТАЙСК» ДЛЯ УВЕЛИЧЕНИЯ ПОТОКА ЧАСТНЫХ ИНВЕСТИЦИЙ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61460" name="Рисунок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1638300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1" name="Рисунок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8" y="3027363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2" name="Рисунок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8" y="3865563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3" name="Рисунок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8" y="551973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4" name="Рисунок 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8" y="220503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5" name="Рисунок 5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8" y="4695825"/>
            <a:ext cx="355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9" name="CustomShape 19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 r="11641"/>
          <a:stretch>
            <a:fillRect/>
          </a:stretch>
        </p:blipFill>
        <p:spPr bwMode="auto">
          <a:xfrm>
            <a:off x="627063" y="2289175"/>
            <a:ext cx="2946400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Рисунок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r="19289"/>
          <a:stretch>
            <a:fillRect/>
          </a:stretch>
        </p:blipFill>
        <p:spPr bwMode="auto">
          <a:xfrm>
            <a:off x="3722688" y="2287588"/>
            <a:ext cx="2946400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Рисунок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2" t="290" r="21523" b="-290"/>
          <a:stretch>
            <a:fillRect/>
          </a:stretch>
        </p:blipFill>
        <p:spPr bwMode="auto">
          <a:xfrm>
            <a:off x="6819900" y="2287588"/>
            <a:ext cx="2946400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3" name="CustomShape 1"/>
          <p:cNvSpPr/>
          <p:nvPr/>
        </p:nvSpPr>
        <p:spPr>
          <a:xfrm>
            <a:off x="627063" y="1401763"/>
            <a:ext cx="2946400" cy="76993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СБОР ИНФОРМАЦИИ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54" name="CustomShape 2"/>
          <p:cNvSpPr/>
          <p:nvPr/>
        </p:nvSpPr>
        <p:spPr>
          <a:xfrm>
            <a:off x="627063" y="550863"/>
            <a:ext cx="9155112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МЕТОДОЛОГИЯ РАЗРАБОТКИ</a:t>
            </a:r>
            <a:endParaRPr lang="ru-RU" altLang="ru-RU" sz="24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ИНВЕСТИЦИОННОГО ПРОФИЛЯ</a:t>
            </a:r>
          </a:p>
        </p:txBody>
      </p:sp>
      <p:sp>
        <p:nvSpPr>
          <p:cNvPr id="1655" name="CustomShape 3"/>
          <p:cNvSpPr/>
          <p:nvPr/>
        </p:nvSpPr>
        <p:spPr>
          <a:xfrm>
            <a:off x="627063" y="163513"/>
            <a:ext cx="158115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методология разработки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56" name="CustomShape 4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3E89334B-BC24-4658-80C7-1292CE261B1D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33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57" name="CustomShape 5"/>
          <p:cNvSpPr/>
          <p:nvPr/>
        </p:nvSpPr>
        <p:spPr>
          <a:xfrm>
            <a:off x="6819900" y="1400175"/>
            <a:ext cx="2946400" cy="769938"/>
          </a:xfrm>
          <a:prstGeom prst="roundRect">
            <a:avLst>
              <a:gd name="adj" fmla="val 33022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ПРЕДЛОЖЕНИЯ </a:t>
            </a:r>
            <a:endParaRPr lang="ru-RU" altLang="ru-RU" sz="11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ПО ДАЛЬНЕЙШЕМУ </a:t>
            </a:r>
            <a:endParaRPr lang="ru-RU" altLang="ru-RU" sz="11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РАЗВИТИЮ МУНИЦИПАЛЬНОГО ОБРАЗОВАНИЯ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58" name="CustomShape 6"/>
          <p:cNvSpPr/>
          <p:nvPr/>
        </p:nvSpPr>
        <p:spPr>
          <a:xfrm>
            <a:off x="3722688" y="1400175"/>
            <a:ext cx="2946400" cy="769938"/>
          </a:xfrm>
          <a:prstGeom prst="roundRect">
            <a:avLst>
              <a:gd name="adj" fmla="val 33022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АНАЛИЗ СОБРАННОЙ </a:t>
            </a:r>
            <a:endParaRPr lang="ru-RU" altLang="ru-RU" sz="11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ИНФОРМАЦИИ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59" name="CustomShape 7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Рисунок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 r="11641"/>
          <a:stretch>
            <a:fillRect/>
          </a:stretch>
        </p:blipFill>
        <p:spPr bwMode="auto">
          <a:xfrm>
            <a:off x="627063" y="2289175"/>
            <a:ext cx="2946400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1" name="CustomShape 1"/>
          <p:cNvSpPr/>
          <p:nvPr/>
        </p:nvSpPr>
        <p:spPr>
          <a:xfrm>
            <a:off x="627063" y="1401763"/>
            <a:ext cx="2946400" cy="76993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СБОР ИНФОРМАЦИИ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62" name="CustomShape 2"/>
          <p:cNvSpPr/>
          <p:nvPr/>
        </p:nvSpPr>
        <p:spPr>
          <a:xfrm>
            <a:off x="627063" y="550863"/>
            <a:ext cx="9155112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МЕТОДОЛОГИЯ РАЗРАБОТКИ</a:t>
            </a:r>
            <a:endParaRPr lang="ru-RU" altLang="ru-RU" sz="24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ИНВЕСТИЦИОННОГО ПРОФИЛЯ</a:t>
            </a:r>
          </a:p>
        </p:txBody>
      </p:sp>
      <p:sp>
        <p:nvSpPr>
          <p:cNvPr id="1663" name="CustomShape 3"/>
          <p:cNvSpPr/>
          <p:nvPr/>
        </p:nvSpPr>
        <p:spPr>
          <a:xfrm>
            <a:off x="627063" y="163513"/>
            <a:ext cx="158115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методология разработки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64" name="CustomShape 4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69C3132F-337F-4BD1-A974-75E7DDA50E0A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34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65" name="CustomShape 5"/>
          <p:cNvSpPr/>
          <p:nvPr/>
        </p:nvSpPr>
        <p:spPr>
          <a:xfrm>
            <a:off x="3714750" y="1401763"/>
            <a:ext cx="2963863" cy="769937"/>
          </a:xfrm>
          <a:prstGeom prst="roundRect">
            <a:avLst>
              <a:gd name="adj" fmla="val 3310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ИЗ ОТКРЫТЫХ</a:t>
            </a:r>
            <a:endParaRPr lang="ru-RU" altLang="ru-RU" sz="11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ИСТОЧНИКОВ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67" name="CustomShape 7"/>
          <p:cNvSpPr/>
          <p:nvPr/>
        </p:nvSpPr>
        <p:spPr>
          <a:xfrm>
            <a:off x="3716338" y="2293938"/>
            <a:ext cx="2962275" cy="715962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Данные официальной статистики 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>
                <a:solidFill>
                  <a:srgbClr val="4756A0"/>
                </a:solidFill>
              </a:rPr>
              <a:t>(Ростовстат)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68" name="CustomShape 8"/>
          <p:cNvSpPr/>
          <p:nvPr/>
        </p:nvSpPr>
        <p:spPr>
          <a:xfrm>
            <a:off x="3738563" y="3357563"/>
            <a:ext cx="2960687" cy="714375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Исследования, статьи, рейтинги и прочие работы на тему инвестиционной и привлекательности авторитетных издании 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>
                <a:solidFill>
                  <a:srgbClr val="4756A0"/>
                </a:solidFill>
              </a:rPr>
              <a:t>(Бl, ТеДо, Kept, VC, АСИ) 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69" name="CustomShape 9"/>
          <p:cNvSpPr/>
          <p:nvPr/>
        </p:nvSpPr>
        <p:spPr>
          <a:xfrm>
            <a:off x="3810000" y="4429125"/>
            <a:ext cx="2960688" cy="714375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Сайт муниципального образования «Город Батайск»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70" name="CustomShape 10"/>
          <p:cNvSpPr/>
          <p:nvPr/>
        </p:nvSpPr>
        <p:spPr>
          <a:xfrm>
            <a:off x="3810000" y="5572125"/>
            <a:ext cx="2960688" cy="714375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Интернет сообщества                  местного населения в популярных социальных сетях 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>
                <a:solidFill>
                  <a:srgbClr val="4756A0"/>
                </a:solidFill>
              </a:rPr>
              <a:t>(Вконтакте, Одноклассники) </a:t>
            </a:r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65548" name="Рисунок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2482850"/>
            <a:ext cx="355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9" name="Рисунок 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50043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Рисунок 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715000"/>
            <a:ext cx="354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1" name="Рисунок 7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786313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6" name="CustomShape 11"/>
          <p:cNvSpPr/>
          <p:nvPr/>
        </p:nvSpPr>
        <p:spPr>
          <a:xfrm>
            <a:off x="6819900" y="1401763"/>
            <a:ext cx="2962275" cy="769937"/>
          </a:xfrm>
          <a:prstGeom prst="roundRect">
            <a:avLst>
              <a:gd name="adj" fmla="val 3310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НАПРЯМУЮ </a:t>
            </a:r>
            <a:endParaRPr lang="ru-RU" altLang="ru-RU" sz="11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У ПРЕДСТАВИТЕЛЕЙ БИЗНЕСА                      И МУНИЦИПАЛИТЕТА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677" name="CustomShape 12"/>
          <p:cNvSpPr/>
          <p:nvPr/>
        </p:nvSpPr>
        <p:spPr>
          <a:xfrm>
            <a:off x="6881813" y="5572125"/>
            <a:ext cx="2928937" cy="714375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Онлайн-опрос 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местных компаний 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78" name="CustomShape 13"/>
          <p:cNvSpPr/>
          <p:nvPr/>
        </p:nvSpPr>
        <p:spPr>
          <a:xfrm>
            <a:off x="6810375" y="2357438"/>
            <a:ext cx="2960688" cy="714375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Запрос социально-экономических 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и других показателеи у представителей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муниципалитета 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79" name="CustomShape 14"/>
          <p:cNvSpPr/>
          <p:nvPr/>
        </p:nvSpPr>
        <p:spPr>
          <a:xfrm>
            <a:off x="6810375" y="3357563"/>
            <a:ext cx="2960688" cy="714375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Очное интервью с представителями 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муниципалитета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80" name="CustomShape 15"/>
          <p:cNvSpPr/>
          <p:nvPr/>
        </p:nvSpPr>
        <p:spPr>
          <a:xfrm>
            <a:off x="6881813" y="4429125"/>
            <a:ext cx="2928937" cy="714375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Очное интервью с представителями 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наиболее крупных компаний </a:t>
            </a:r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65557" name="Рисунок 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188" y="2482850"/>
            <a:ext cx="3540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8" name="Рисунок 8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8" y="578643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9" name="Рисунок 9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4572000"/>
            <a:ext cx="3540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0" name="Рисунок 9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8" y="3643313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5" name="CustomShape 16"/>
          <p:cNvSpPr/>
          <p:nvPr/>
        </p:nvSpPr>
        <p:spPr>
          <a:xfrm>
            <a:off x="712788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CustomShape 1"/>
          <p:cNvSpPr/>
          <p:nvPr/>
        </p:nvSpPr>
        <p:spPr>
          <a:xfrm>
            <a:off x="627063" y="1401763"/>
            <a:ext cx="2946400" cy="76993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5" name="CustomShape 2"/>
          <p:cNvSpPr/>
          <p:nvPr/>
        </p:nvSpPr>
        <p:spPr>
          <a:xfrm>
            <a:off x="627063" y="550863"/>
            <a:ext cx="9155112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МЕТОДОЛОГИЯ РАЗРАБОТКИ</a:t>
            </a:r>
            <a:endParaRPr lang="ru-RU" altLang="ru-RU" sz="24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ИНВЕСТИЦИОННОГО ПРОФИЛЯ</a:t>
            </a:r>
          </a:p>
        </p:txBody>
      </p:sp>
      <p:sp>
        <p:nvSpPr>
          <p:cNvPr id="1716" name="CustomShape 3"/>
          <p:cNvSpPr/>
          <p:nvPr/>
        </p:nvSpPr>
        <p:spPr>
          <a:xfrm>
            <a:off x="627063" y="163513"/>
            <a:ext cx="158115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методология разработки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717" name="CustomShape 4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84191FF3-E421-4CB1-86D9-3A542B00D664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35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718" name="CustomShape 5"/>
          <p:cNvSpPr/>
          <p:nvPr/>
        </p:nvSpPr>
        <p:spPr>
          <a:xfrm>
            <a:off x="3714750" y="1401763"/>
            <a:ext cx="2963863" cy="769937"/>
          </a:xfrm>
          <a:prstGeom prst="roundRect">
            <a:avLst>
              <a:gd name="adj" fmla="val 3310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9" name="CustomShape 6"/>
          <p:cNvSpPr/>
          <p:nvPr/>
        </p:nvSpPr>
        <p:spPr>
          <a:xfrm>
            <a:off x="3709988" y="1622425"/>
            <a:ext cx="2984500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РЕАЛИЗАЦИЯ </a:t>
            </a:r>
            <a:endParaRPr lang="ru-RU" altLang="ru-RU" sz="11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ИНВЕСТИЦИОННЫХ ПРОЕКТОВ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720" name="CustomShape 7"/>
          <p:cNvSpPr/>
          <p:nvPr/>
        </p:nvSpPr>
        <p:spPr>
          <a:xfrm>
            <a:off x="6818313" y="1535113"/>
            <a:ext cx="2946400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РЕШЕНИЕ </a:t>
            </a:r>
            <a:endParaRPr lang="ru-RU" altLang="ru-RU" sz="11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ТЕКУЩИХ ПРОБЛЕМ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721" name="CustomShape 8"/>
          <p:cNvSpPr/>
          <p:nvPr/>
        </p:nvSpPr>
        <p:spPr>
          <a:xfrm>
            <a:off x="3716338" y="2293938"/>
            <a:ext cx="2962275" cy="715962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Описание текущих проектов, которые реализуются и планируются к реализации как администрацией, так и бизнесом 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722" name="CustomShape 9"/>
          <p:cNvSpPr/>
          <p:nvPr/>
        </p:nvSpPr>
        <p:spPr>
          <a:xfrm>
            <a:off x="3716338" y="3116263"/>
            <a:ext cx="2962275" cy="714375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Формирование траектории 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и  потенциала развития муниципального образования 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в ближайшие годы</a:t>
            </a:r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67595" name="Рисунок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2482850"/>
            <a:ext cx="355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4" name="CustomShape 10"/>
          <p:cNvSpPr/>
          <p:nvPr/>
        </p:nvSpPr>
        <p:spPr>
          <a:xfrm>
            <a:off x="6819900" y="1401763"/>
            <a:ext cx="2962275" cy="769937"/>
          </a:xfrm>
          <a:prstGeom prst="roundRect">
            <a:avLst>
              <a:gd name="adj" fmla="val 3310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5" name="CustomShape 11"/>
          <p:cNvSpPr/>
          <p:nvPr/>
        </p:nvSpPr>
        <p:spPr>
          <a:xfrm>
            <a:off x="6821488" y="2293938"/>
            <a:ext cx="2960687" cy="715962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Выявление проблемных зон 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и слабых сторон муниципального образования 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726" name="CustomShape 12"/>
          <p:cNvSpPr/>
          <p:nvPr/>
        </p:nvSpPr>
        <p:spPr>
          <a:xfrm>
            <a:off x="6821488" y="3116263"/>
            <a:ext cx="2960687" cy="714375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Формирование предложений </a:t>
            </a:r>
            <a:endParaRPr lang="ru-RU" altLang="ru-RU" sz="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800" b="1">
                <a:solidFill>
                  <a:srgbClr val="4756A0"/>
                </a:solidFill>
              </a:rPr>
              <a:t>по улучшению текущей ситуации              в муниципальном образовании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67599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2" t="290" r="21523" b="-290"/>
          <a:stretch>
            <a:fillRect/>
          </a:stretch>
        </p:blipFill>
        <p:spPr bwMode="auto">
          <a:xfrm>
            <a:off x="627063" y="2287588"/>
            <a:ext cx="2946400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8" name="CustomShape 13"/>
          <p:cNvSpPr/>
          <p:nvPr/>
        </p:nvSpPr>
        <p:spPr>
          <a:xfrm>
            <a:off x="627063" y="1525588"/>
            <a:ext cx="2946400" cy="496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ПРЕДЛОЖЕНИЯ </a:t>
            </a:r>
            <a:endParaRPr lang="ru-RU" altLang="ru-RU" sz="11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ПО ДАЛЬНЕЙШЕМУ </a:t>
            </a:r>
            <a:endParaRPr lang="ru-RU" altLang="ru-RU" sz="11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РАЗВИТИЮ МУНИЦИПАЛИТЕТА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67601" name="Рисунок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188" y="329723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2" name="Рисунок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013" y="2473325"/>
            <a:ext cx="3540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3" name="Рисунок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3297238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2" name="CustomShape 14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CustomShape 1"/>
          <p:cNvSpPr/>
          <p:nvPr/>
        </p:nvSpPr>
        <p:spPr>
          <a:xfrm>
            <a:off x="627063" y="2284413"/>
            <a:ext cx="4492625" cy="4017962"/>
          </a:xfrm>
          <a:prstGeom prst="roundRect">
            <a:avLst>
              <a:gd name="adj" fmla="val 457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2" name="CustomShape 2"/>
          <p:cNvSpPr/>
          <p:nvPr/>
        </p:nvSpPr>
        <p:spPr>
          <a:xfrm>
            <a:off x="5289550" y="2282825"/>
            <a:ext cx="4492625" cy="4019550"/>
          </a:xfrm>
          <a:prstGeom prst="roundRect">
            <a:avLst>
              <a:gd name="adj" fmla="val 493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5" name="CustomShape 3"/>
          <p:cNvSpPr/>
          <p:nvPr/>
        </p:nvSpPr>
        <p:spPr>
          <a:xfrm>
            <a:off x="627063" y="1401763"/>
            <a:ext cx="9155112" cy="76993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ПРЕДСТАВИТЕЛИ АДМИНИСТРАЦИИ (МУНИЦИПАЛЬНОГО ОБРАЗОВАНИЯ «ГОРОД БАТАЙСК»)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796" name="CustomShape 4"/>
          <p:cNvSpPr/>
          <p:nvPr/>
        </p:nvSpPr>
        <p:spPr>
          <a:xfrm>
            <a:off x="627063" y="550863"/>
            <a:ext cx="9155112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СОСТАВ РАБОЧЕЙ ГРУППЫ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797" name="CustomShape 5"/>
          <p:cNvSpPr/>
          <p:nvPr/>
        </p:nvSpPr>
        <p:spPr>
          <a:xfrm>
            <a:off x="627063" y="163513"/>
            <a:ext cx="151130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состав рабочей группы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798" name="CustomShape 6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967F25C1-B104-4CD9-B039-B41344286AFF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36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799" name="CustomShape 7"/>
          <p:cNvSpPr/>
          <p:nvPr/>
        </p:nvSpPr>
        <p:spPr>
          <a:xfrm>
            <a:off x="1830388" y="3929063"/>
            <a:ext cx="2190750" cy="441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БОГАТИЩЕВА </a:t>
            </a:r>
          </a:p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НАТАЛЬЯ СЕРГЕЕВНА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800" name="CustomShape 8"/>
          <p:cNvSpPr/>
          <p:nvPr/>
        </p:nvSpPr>
        <p:spPr>
          <a:xfrm>
            <a:off x="1830388" y="4494213"/>
            <a:ext cx="2190750" cy="5445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hangingPunct="1"/>
            <a:r>
              <a:rPr lang="ru-RU" altLang="ru-RU" sz="900" b="1">
                <a:solidFill>
                  <a:srgbClr val="000000"/>
                </a:solidFill>
              </a:rPr>
              <a:t>Заместитель главы </a:t>
            </a:r>
            <a:endParaRPr lang="ru-RU" altLang="ru-RU" sz="9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900" b="1">
                <a:solidFill>
                  <a:srgbClr val="000000"/>
                </a:solidFill>
              </a:rPr>
              <a:t>Администрации города Батайска по экономике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801" name="CustomShape 9"/>
          <p:cNvSpPr/>
          <p:nvPr/>
        </p:nvSpPr>
        <p:spPr>
          <a:xfrm>
            <a:off x="6432550" y="3929063"/>
            <a:ext cx="2190750" cy="442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СКОРИНА </a:t>
            </a:r>
          </a:p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ИННА МИХАЙЛОВНА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802" name="CustomShape 10"/>
          <p:cNvSpPr/>
          <p:nvPr/>
        </p:nvSpPr>
        <p:spPr>
          <a:xfrm>
            <a:off x="6432550" y="4495800"/>
            <a:ext cx="2190750" cy="544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hangingPunct="1"/>
            <a:r>
              <a:rPr lang="ru-RU" altLang="ru-RU" sz="900" b="1">
                <a:solidFill>
                  <a:srgbClr val="000000"/>
                </a:solidFill>
              </a:rPr>
              <a:t>Начальник отдела </a:t>
            </a:r>
            <a:endParaRPr lang="ru-RU" altLang="ru-RU" sz="9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900" b="1">
                <a:solidFill>
                  <a:srgbClr val="000000"/>
                </a:solidFill>
              </a:rPr>
              <a:t>экономики, инвестиционной политики и стратегического развития Администрации города Батайска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803" name="CustomShape 11"/>
          <p:cNvSpPr/>
          <p:nvPr/>
        </p:nvSpPr>
        <p:spPr>
          <a:xfrm>
            <a:off x="747713" y="1517650"/>
            <a:ext cx="546100" cy="546100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4" name="CustomShape 12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sp>
        <p:nvSpPr>
          <p:cNvPr id="1807" name="CustomShape 14"/>
          <p:cNvSpPr/>
          <p:nvPr/>
        </p:nvSpPr>
        <p:spPr>
          <a:xfrm>
            <a:off x="917575" y="1773238"/>
            <a:ext cx="211138" cy="87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9647" name="Picture 6" descr="C:\Users\админ\AppData\Local\Packages\Microsoft.Windows.Photos_8wekyb3d8bbwe\TempState\ShareServiceTempFolder\Coat_of_Arms_of_Bataisk_(Rostov_oblast)_(2003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687513"/>
            <a:ext cx="285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>
          <a:xfrm>
            <a:off x="7591425" y="2286000"/>
            <a:ext cx="2195513" cy="3141663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71683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2697163"/>
            <a:ext cx="127317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5289550" y="2284413"/>
            <a:ext cx="2195513" cy="3141662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7168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697163"/>
            <a:ext cx="127317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289550" y="1401763"/>
            <a:ext cx="4497388" cy="774700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АДМИНИСТРАЦИЯ</a:t>
            </a:r>
          </a:p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(ИНТЕРВЬЮ)</a:t>
            </a:r>
          </a:p>
        </p:txBody>
      </p:sp>
      <p:sp>
        <p:nvSpPr>
          <p:cNvPr id="71687" name="TextBox 2"/>
          <p:cNvSpPr txBox="1">
            <a:spLocks noChangeArrowheads="1"/>
          </p:cNvSpPr>
          <p:nvPr/>
        </p:nvSpPr>
        <p:spPr bwMode="auto">
          <a:xfrm>
            <a:off x="627063" y="550863"/>
            <a:ext cx="915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cs typeface="Arial" charset="0"/>
              </a:rPr>
              <a:t>НАПРАВЛЕНИЯ СБОРА ИНФОРМАЦИИ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7063" y="163513"/>
            <a:ext cx="1995487" cy="27463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800" b="1">
                <a:solidFill>
                  <a:schemeClr val="bg1"/>
                </a:solidFill>
                <a:cs typeface="Arial" panose="020B0604020202020204" pitchFamily="34" charset="0"/>
              </a:rPr>
              <a:t>направление сбора информации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7063" y="1401763"/>
            <a:ext cx="4497387" cy="774700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БИЗНЕС</a:t>
            </a:r>
          </a:p>
        </p:txBody>
      </p:sp>
      <p:sp>
        <p:nvSpPr>
          <p:cNvPr id="71690" name="Номер слайда 5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059863" y="6607175"/>
            <a:ext cx="727075" cy="12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0BAEB1B-5438-4167-8FDC-42B34BE57E14}" type="slidenum">
              <a:rPr lang="ru-RU" altLang="ru-RU" sz="800">
                <a:cs typeface="Arial" charset="0"/>
              </a:rPr>
              <a:pPr/>
              <a:t>37</a:t>
            </a:fld>
            <a:endParaRPr lang="ru-RU" altLang="ru-RU" sz="800">
              <a:cs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7063" y="5527675"/>
            <a:ext cx="4497387" cy="779463"/>
          </a:xfrm>
          <a:prstGeom prst="roundRect">
            <a:avLst>
              <a:gd name="adj" fmla="val 276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100" b="1">
                <a:solidFill>
                  <a:srgbClr val="4756A0"/>
                </a:solidFill>
                <a:cs typeface="Arial" panose="020B0604020202020204" pitchFamily="34" charset="0"/>
              </a:rPr>
              <a:t>Выявление важнейших проблем и преимуществ города, а также потребностей бизнеса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5313" y="2284413"/>
            <a:ext cx="4529137" cy="3073400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89550" y="5527675"/>
            <a:ext cx="4497388" cy="779463"/>
          </a:xfrm>
          <a:prstGeom prst="roundRect">
            <a:avLst>
              <a:gd name="adj" fmla="val 276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100" b="1">
                <a:solidFill>
                  <a:srgbClr val="4756A0"/>
                </a:solidFill>
                <a:cs typeface="Arial" panose="020B0604020202020204" pitchFamily="34" charset="0"/>
              </a:rPr>
              <a:t>Выявление административных проблем                     и сильных сторон развития города</a:t>
            </a:r>
          </a:p>
        </p:txBody>
      </p:sp>
      <p:pic>
        <p:nvPicPr>
          <p:cNvPr id="71694" name="Рисунок 28" descr="Значок &quot;Галочка1&quot; со сплошной заливко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734050"/>
            <a:ext cx="365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5" name="Рисунок 32" descr="Значок &quot;Галочка1&quot; со сплошной заливко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88" y="5734050"/>
            <a:ext cx="365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6" name="TextBox 34"/>
          <p:cNvSpPr txBox="1">
            <a:spLocks noChangeArrowheads="1"/>
          </p:cNvSpPr>
          <p:nvPr/>
        </p:nvSpPr>
        <p:spPr bwMode="auto">
          <a:xfrm>
            <a:off x="5289550" y="4194175"/>
            <a:ext cx="2195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Богатищева Наталья Сергеевна </a:t>
            </a:r>
          </a:p>
        </p:txBody>
      </p:sp>
      <p:sp>
        <p:nvSpPr>
          <p:cNvPr id="71697" name="TextBox 35"/>
          <p:cNvSpPr txBox="1">
            <a:spLocks noChangeArrowheads="1"/>
          </p:cNvSpPr>
          <p:nvPr/>
        </p:nvSpPr>
        <p:spPr bwMode="auto">
          <a:xfrm>
            <a:off x="5289550" y="4479925"/>
            <a:ext cx="21955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 b="1">
              <a:cs typeface="Arial" charset="0"/>
            </a:endParaRPr>
          </a:p>
          <a:p>
            <a:pPr algn="ctr" eaLnBrk="1" hangingPunct="1"/>
            <a:r>
              <a:rPr lang="ru-RU" altLang="ru-RU" sz="900" b="1">
                <a:cs typeface="Arial" charset="0"/>
              </a:rPr>
              <a:t>Заместитель главы </a:t>
            </a:r>
          </a:p>
          <a:p>
            <a:pPr algn="ctr" eaLnBrk="1" hangingPunct="1"/>
            <a:r>
              <a:rPr lang="ru-RU" altLang="ru-RU" sz="900" b="1">
                <a:cs typeface="Arial" charset="0"/>
              </a:rPr>
              <a:t>Администрации</a:t>
            </a:r>
            <a:r>
              <a:rPr lang="en-US" altLang="ru-RU" sz="900" b="1">
                <a:cs typeface="Arial" charset="0"/>
              </a:rPr>
              <a:t> </a:t>
            </a:r>
            <a:r>
              <a:rPr lang="ru-RU" altLang="ru-RU" sz="900" b="1">
                <a:cs typeface="Arial" charset="0"/>
              </a:rPr>
              <a:t>города Батайска </a:t>
            </a:r>
          </a:p>
          <a:p>
            <a:pPr algn="ctr" eaLnBrk="1" hangingPunct="1"/>
            <a:r>
              <a:rPr lang="ru-RU" altLang="ru-RU" sz="900" b="1">
                <a:cs typeface="Arial" charset="0"/>
              </a:rPr>
              <a:t>по экономике</a:t>
            </a:r>
          </a:p>
        </p:txBody>
      </p:sp>
      <p:sp>
        <p:nvSpPr>
          <p:cNvPr id="71698" name="TextBox 41"/>
          <p:cNvSpPr txBox="1">
            <a:spLocks noChangeArrowheads="1"/>
          </p:cNvSpPr>
          <p:nvPr/>
        </p:nvSpPr>
        <p:spPr bwMode="auto">
          <a:xfrm>
            <a:off x="7591425" y="4195763"/>
            <a:ext cx="219551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Скорина Инна Михайловна </a:t>
            </a:r>
          </a:p>
        </p:txBody>
      </p:sp>
      <p:sp>
        <p:nvSpPr>
          <p:cNvPr id="71699" name="TextBox 42"/>
          <p:cNvSpPr txBox="1">
            <a:spLocks noChangeArrowheads="1"/>
          </p:cNvSpPr>
          <p:nvPr/>
        </p:nvSpPr>
        <p:spPr bwMode="auto">
          <a:xfrm>
            <a:off x="7591425" y="4483100"/>
            <a:ext cx="21955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900" b="1">
                <a:cs typeface="Arial" charset="0"/>
              </a:rPr>
              <a:t>Начальник отдела </a:t>
            </a:r>
          </a:p>
          <a:p>
            <a:pPr algn="ctr" eaLnBrk="1" hangingPunct="1"/>
            <a:r>
              <a:rPr lang="ru-RU" altLang="ru-RU" sz="900" b="1">
                <a:cs typeface="Arial" charset="0"/>
              </a:rPr>
              <a:t>экономики, </a:t>
            </a:r>
          </a:p>
          <a:p>
            <a:pPr algn="ctr" eaLnBrk="1" hangingPunct="1"/>
            <a:r>
              <a:rPr lang="ru-RU" altLang="ru-RU" sz="900" b="1">
                <a:cs typeface="Arial" charset="0"/>
              </a:rPr>
              <a:t>инвестиционной политики и стратегического развития Администрации города Батайска</a:t>
            </a:r>
          </a:p>
        </p:txBody>
      </p:sp>
      <p:sp>
        <p:nvSpPr>
          <p:cNvPr id="71700" name="TextBox 51"/>
          <p:cNvSpPr txBox="1">
            <a:spLocks noChangeArrowheads="1"/>
          </p:cNvSpPr>
          <p:nvPr/>
        </p:nvSpPr>
        <p:spPr bwMode="auto">
          <a:xfrm>
            <a:off x="660400" y="2763838"/>
            <a:ext cx="4243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АНОНИМНЫЙ </a:t>
            </a:r>
          </a:p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ОНЛАЙН ОПРОС</a:t>
            </a:r>
          </a:p>
        </p:txBody>
      </p:sp>
      <p:sp>
        <p:nvSpPr>
          <p:cNvPr id="71701" name="TextBox 53"/>
          <p:cNvSpPr txBox="1">
            <a:spLocks noChangeArrowheads="1"/>
          </p:cNvSpPr>
          <p:nvPr/>
        </p:nvSpPr>
        <p:spPr bwMode="auto">
          <a:xfrm>
            <a:off x="2190750" y="345281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4756A0"/>
                </a:solidFill>
                <a:cs typeface="Arial" charset="0"/>
              </a:rPr>
              <a:t>20</a:t>
            </a:r>
          </a:p>
        </p:txBody>
      </p:sp>
      <p:sp>
        <p:nvSpPr>
          <p:cNvPr id="71702" name="TextBox 54"/>
          <p:cNvSpPr txBox="1">
            <a:spLocks noChangeArrowheads="1"/>
          </p:cNvSpPr>
          <p:nvPr/>
        </p:nvSpPr>
        <p:spPr bwMode="auto">
          <a:xfrm>
            <a:off x="2603500" y="3611563"/>
            <a:ext cx="9699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компаний</a:t>
            </a:r>
          </a:p>
        </p:txBody>
      </p:sp>
      <p:sp>
        <p:nvSpPr>
          <p:cNvPr id="71703" name="TextBox 55"/>
          <p:cNvSpPr txBox="1">
            <a:spLocks noChangeArrowheads="1"/>
          </p:cNvSpPr>
          <p:nvPr/>
        </p:nvSpPr>
        <p:spPr bwMode="auto">
          <a:xfrm>
            <a:off x="2387600" y="4027488"/>
            <a:ext cx="9763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100">
              <a:solidFill>
                <a:srgbClr val="4756A0"/>
              </a:solidFill>
              <a:cs typeface="Arial" charset="0"/>
            </a:endParaRPr>
          </a:p>
          <a:p>
            <a:pPr eaLnBrk="1" hangingPunct="1"/>
            <a:r>
              <a:rPr lang="ru-RU" altLang="ru-RU" sz="1100">
                <a:solidFill>
                  <a:srgbClr val="4756A0"/>
                </a:solidFill>
                <a:cs typeface="Arial" charset="0"/>
              </a:rPr>
              <a:t>6 средние</a:t>
            </a:r>
          </a:p>
          <a:p>
            <a:pPr eaLnBrk="1" hangingPunct="1"/>
            <a:endParaRPr lang="ru-RU" altLang="ru-RU" sz="1100">
              <a:solidFill>
                <a:srgbClr val="4756A0"/>
              </a:solidFill>
              <a:cs typeface="Arial" charset="0"/>
            </a:endParaRPr>
          </a:p>
          <a:p>
            <a:pPr eaLnBrk="1" hangingPunct="1"/>
            <a:r>
              <a:rPr lang="ru-RU" altLang="ru-RU" sz="1100">
                <a:solidFill>
                  <a:srgbClr val="4756A0"/>
                </a:solidFill>
                <a:cs typeface="Arial" charset="0"/>
              </a:rPr>
              <a:t>14 малые</a:t>
            </a:r>
          </a:p>
        </p:txBody>
      </p:sp>
      <p:pic>
        <p:nvPicPr>
          <p:cNvPr id="71704" name="Рисунок 4" descr="Портфель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6160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5" name="Рисунок 5" descr="Пузырь с сообщением чата со сплошной заливкой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16303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6" name="TextBox 6"/>
          <p:cNvSpPr txBox="1">
            <a:spLocks noChangeArrowheads="1"/>
          </p:cNvSpPr>
          <p:nvPr/>
        </p:nvSpPr>
        <p:spPr bwMode="auto">
          <a:xfrm>
            <a:off x="627063" y="6607175"/>
            <a:ext cx="7318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">
                <a:cs typeface="Arial" charset="0"/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714750" y="1771650"/>
            <a:ext cx="2968625" cy="4535488"/>
          </a:xfrm>
          <a:prstGeom prst="roundRect">
            <a:avLst>
              <a:gd name="adj" fmla="val 863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27063" y="1771650"/>
            <a:ext cx="2951162" cy="4535488"/>
          </a:xfrm>
          <a:prstGeom prst="roundRect">
            <a:avLst>
              <a:gd name="adj" fmla="val 864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627063" y="550863"/>
            <a:ext cx="9159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cs typeface="Arial" charset="0"/>
              </a:rPr>
              <a:t>АНАЛИЗ ОПРОСА БИЗНЕСА</a:t>
            </a:r>
          </a:p>
          <a:p>
            <a:r>
              <a:rPr lang="ru-RU" altLang="ru-RU" sz="2400">
                <a:cs typeface="Arial" charset="0"/>
              </a:rPr>
              <a:t>ОСНОВНЫЕ ПРОБЛЕМЫ ПРИ РЕАЛИЗАЦИИ ИНВЕСТИЦИОННОГО ПРОЕКТА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7063" y="163513"/>
            <a:ext cx="1468437" cy="27463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>
              <a:defRPr/>
            </a:pPr>
            <a:r>
              <a:rPr lang="ru-RU" altLang="ru-RU" sz="800" b="1">
                <a:solidFill>
                  <a:schemeClr val="bg1"/>
                </a:solidFill>
                <a:cs typeface="Arial" panose="020B0604020202020204" pitchFamily="34" charset="0"/>
              </a:rPr>
              <a:t>анализ опроса бизнеса</a:t>
            </a:r>
            <a:endParaRPr lang="x-none" altLang="ru-RU" sz="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19900" y="1771650"/>
            <a:ext cx="2967038" cy="4535488"/>
          </a:xfrm>
          <a:prstGeom prst="roundRect">
            <a:avLst>
              <a:gd name="adj" fmla="val 863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73735" name="TextBox 28"/>
          <p:cNvSpPr txBox="1">
            <a:spLocks noChangeArrowheads="1"/>
          </p:cNvSpPr>
          <p:nvPr/>
        </p:nvSpPr>
        <p:spPr bwMode="auto">
          <a:xfrm>
            <a:off x="627063" y="2008188"/>
            <a:ext cx="2951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100" b="1">
                <a:solidFill>
                  <a:schemeClr val="bg1"/>
                </a:solidFill>
                <a:cs typeface="Arial" charset="0"/>
              </a:rPr>
              <a:t>РЕАЛИЗОВАЛИ </a:t>
            </a:r>
          </a:p>
          <a:p>
            <a:pPr algn="ctr"/>
            <a:r>
              <a:rPr lang="ru-RU" altLang="ru-RU" sz="1100" b="1">
                <a:solidFill>
                  <a:schemeClr val="bg1"/>
                </a:solidFill>
                <a:cs typeface="Arial" charset="0"/>
              </a:rPr>
              <a:t>ИНВЕСТИЦИОННЫЕ ПРОЕКТЫ</a:t>
            </a:r>
            <a:endParaRPr lang="ru-RU" altLang="ru-RU" sz="1100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3736" name="Рисунок 36" descr="Монеты со сплошной заливко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700" y="18478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TextBox 37"/>
          <p:cNvSpPr txBox="1">
            <a:spLocks noChangeArrowheads="1"/>
          </p:cNvSpPr>
          <p:nvPr/>
        </p:nvSpPr>
        <p:spPr bwMode="auto">
          <a:xfrm>
            <a:off x="839788" y="2720975"/>
            <a:ext cx="2446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solidFill>
                  <a:schemeClr val="bg1"/>
                </a:solidFill>
                <a:cs typeface="Arial" charset="0"/>
              </a:rPr>
              <a:t>29,3%</a:t>
            </a:r>
            <a:endParaRPr lang="ru-RU" altLang="ru-RU" sz="2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3738" name="TextBox 38"/>
          <p:cNvSpPr txBox="1">
            <a:spLocks noChangeArrowheads="1"/>
          </p:cNvSpPr>
          <p:nvPr/>
        </p:nvSpPr>
        <p:spPr bwMode="auto">
          <a:xfrm>
            <a:off x="839788" y="3222625"/>
            <a:ext cx="22542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100" b="1">
                <a:solidFill>
                  <a:schemeClr val="bg1"/>
                </a:solidFill>
                <a:cs typeface="Arial" charset="0"/>
              </a:rPr>
              <a:t>компаний в выборке</a:t>
            </a:r>
            <a:endParaRPr lang="ru-RU" altLang="ru-RU" sz="11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3739" name="TextBox 47"/>
          <p:cNvSpPr txBox="1">
            <a:spLocks noChangeArrowheads="1"/>
          </p:cNvSpPr>
          <p:nvPr/>
        </p:nvSpPr>
        <p:spPr bwMode="auto">
          <a:xfrm>
            <a:off x="7029450" y="2173288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solidFill>
                  <a:srgbClr val="4756A0"/>
                </a:solidFill>
                <a:cs typeface="Arial" charset="0"/>
              </a:rPr>
              <a:t>25%</a:t>
            </a:r>
            <a:endParaRPr lang="ru-RU" altLang="ru-RU" sz="2400" b="1">
              <a:solidFill>
                <a:srgbClr val="4756A0"/>
              </a:solidFill>
              <a:cs typeface="Arial" charset="0"/>
            </a:endParaRPr>
          </a:p>
        </p:txBody>
      </p:sp>
      <p:sp>
        <p:nvSpPr>
          <p:cNvPr id="73740" name="TextBox 48"/>
          <p:cNvSpPr txBox="1">
            <a:spLocks noChangeArrowheads="1"/>
          </p:cNvSpPr>
          <p:nvPr/>
        </p:nvSpPr>
        <p:spPr bwMode="auto">
          <a:xfrm>
            <a:off x="7029450" y="2674938"/>
            <a:ext cx="24479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компаний отмечают финансовые трудности, 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необходимость использования заёмных средств для развития бизнеса</a:t>
            </a:r>
          </a:p>
        </p:txBody>
      </p:sp>
      <p:graphicFrame>
        <p:nvGraphicFramePr>
          <p:cNvPr id="73741" name="Диаграмма 6"/>
          <p:cNvGraphicFramePr>
            <a:graphicFrameLocks/>
          </p:cNvGraphicFramePr>
          <p:nvPr/>
        </p:nvGraphicFramePr>
        <p:xfrm>
          <a:off x="568325" y="3171825"/>
          <a:ext cx="3052763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9" name="Chart" r:id="rId6" imgW="3060457" imgH="3194581" progId="Excel.Chart.8">
                  <p:embed/>
                </p:oleObj>
              </mc:Choice>
              <mc:Fallback>
                <p:oleObj name="Chart" r:id="rId6" imgW="3060457" imgH="3194581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3171825"/>
                        <a:ext cx="3052763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2" name="TextBox 13"/>
          <p:cNvSpPr txBox="1">
            <a:spLocks noChangeArrowheads="1"/>
          </p:cNvSpPr>
          <p:nvPr/>
        </p:nvSpPr>
        <p:spPr bwMode="auto">
          <a:xfrm>
            <a:off x="3943350" y="2173288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solidFill>
                  <a:srgbClr val="4756A0"/>
                </a:solidFill>
                <a:cs typeface="Arial" charset="0"/>
              </a:rPr>
              <a:t>42%</a:t>
            </a:r>
            <a:endParaRPr lang="ru-RU" altLang="ru-RU" sz="2400" b="1">
              <a:solidFill>
                <a:srgbClr val="4756A0"/>
              </a:solidFill>
              <a:cs typeface="Arial" charset="0"/>
            </a:endParaRPr>
          </a:p>
        </p:txBody>
      </p:sp>
      <p:sp>
        <p:nvSpPr>
          <p:cNvPr id="73743" name="TextBox 15"/>
          <p:cNvSpPr txBox="1">
            <a:spLocks noChangeArrowheads="1"/>
          </p:cNvSpPr>
          <p:nvPr/>
        </p:nvSpPr>
        <p:spPr bwMode="auto">
          <a:xfrm>
            <a:off x="3943350" y="2674938"/>
            <a:ext cx="2254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компаний отмечают сложности с оформлением документов </a:t>
            </a:r>
            <a:endParaRPr lang="ru-RU" altLang="ru-RU" sz="1100" b="1">
              <a:solidFill>
                <a:srgbClr val="4756A0"/>
              </a:solidFill>
              <a:cs typeface="Arial" charset="0"/>
            </a:endParaRPr>
          </a:p>
        </p:txBody>
      </p:sp>
      <p:sp>
        <p:nvSpPr>
          <p:cNvPr id="73744" name="TextBox 16"/>
          <p:cNvSpPr txBox="1">
            <a:spLocks noChangeArrowheads="1"/>
          </p:cNvSpPr>
          <p:nvPr/>
        </p:nvSpPr>
        <p:spPr bwMode="auto">
          <a:xfrm>
            <a:off x="4183063" y="3222625"/>
            <a:ext cx="23256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100">
                <a:solidFill>
                  <a:srgbClr val="4756A0"/>
                </a:solidFill>
                <a:cs typeface="Arial" charset="0"/>
              </a:rPr>
              <a:t>большое количество документов              и требуемых разрешений</a:t>
            </a:r>
            <a:endParaRPr lang="ru-RU" altLang="ru-RU" sz="1100">
              <a:solidFill>
                <a:srgbClr val="4756A0"/>
              </a:solidFill>
              <a:cs typeface="Arial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3943350" y="3243263"/>
            <a:ext cx="0" cy="317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46" name="Рисунок 22" descr="Бумага со сплошной заливкой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8732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7" name="Номер слайда 5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059863" y="6607175"/>
            <a:ext cx="727075" cy="12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0495D2F-8C5F-4EE6-A59F-E011586C4496}" type="slidenum">
              <a:rPr lang="ru-RU" altLang="ru-RU" sz="800">
                <a:cs typeface="Arial" charset="0"/>
              </a:rPr>
              <a:pPr/>
              <a:t>38</a:t>
            </a:fld>
            <a:endParaRPr lang="ru-RU" altLang="ru-RU" sz="800">
              <a:cs typeface="Arial" charset="0"/>
            </a:endParaRPr>
          </a:p>
        </p:txBody>
      </p:sp>
      <p:sp>
        <p:nvSpPr>
          <p:cNvPr id="22" name="CustomShape 24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Рисунок 1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t="6165" r="9358" b="8522"/>
          <a:stretch>
            <a:fillRect/>
          </a:stretch>
        </p:blipFill>
        <p:spPr bwMode="auto">
          <a:xfrm>
            <a:off x="5792788" y="3541713"/>
            <a:ext cx="3971925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9" name="CustomShape 1"/>
          <p:cNvSpPr/>
          <p:nvPr/>
        </p:nvSpPr>
        <p:spPr>
          <a:xfrm>
            <a:off x="5795963" y="1401763"/>
            <a:ext cx="3986212" cy="2022475"/>
          </a:xfrm>
          <a:prstGeom prst="roundRect">
            <a:avLst>
              <a:gd name="adj" fmla="val 12961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0" name="CustomShape 2"/>
          <p:cNvSpPr/>
          <p:nvPr/>
        </p:nvSpPr>
        <p:spPr>
          <a:xfrm>
            <a:off x="627063" y="550863"/>
            <a:ext cx="7312025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АНАЛИЗ ОПРОСА БИЗНЕСА</a:t>
            </a:r>
            <a:endParaRPr lang="ru-RU" altLang="ru-RU" sz="24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ВОЗМОЖНЫЕ РЕШЕНИЯ ПРОБЛЕМ</a:t>
            </a:r>
          </a:p>
        </p:txBody>
      </p:sp>
      <p:sp>
        <p:nvSpPr>
          <p:cNvPr id="2011" name="CustomShape 3"/>
          <p:cNvSpPr/>
          <p:nvPr/>
        </p:nvSpPr>
        <p:spPr>
          <a:xfrm>
            <a:off x="627063" y="1401763"/>
            <a:ext cx="5029200" cy="4900612"/>
          </a:xfrm>
          <a:prstGeom prst="roundRect">
            <a:avLst>
              <a:gd name="adj" fmla="val 4474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2" name="CustomShape 4"/>
          <p:cNvSpPr/>
          <p:nvPr/>
        </p:nvSpPr>
        <p:spPr>
          <a:xfrm>
            <a:off x="627063" y="1638300"/>
            <a:ext cx="5040312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ПО МНЕНИЮ ПРЕДСТАВИТЕЛЕЙ ОПРОШЕННЫХ КОМПАНИЙ НЕОБХОДИМЫ СЛЕДУЮЩИЕ МЕРЫ ПОДДЕРЖКИ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2013" name="CustomShape 5"/>
          <p:cNvSpPr/>
          <p:nvPr/>
        </p:nvSpPr>
        <p:spPr>
          <a:xfrm>
            <a:off x="895350" y="2216150"/>
            <a:ext cx="4540250" cy="65405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4" name="CustomShape 6"/>
          <p:cNvSpPr/>
          <p:nvPr/>
        </p:nvSpPr>
        <p:spPr>
          <a:xfrm>
            <a:off x="1074738" y="2435225"/>
            <a:ext cx="604837" cy="238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73,2% </a:t>
            </a:r>
            <a:endParaRPr lang="ru-RU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15" name="CustomShape 7"/>
          <p:cNvSpPr/>
          <p:nvPr/>
        </p:nvSpPr>
        <p:spPr>
          <a:xfrm>
            <a:off x="1804988" y="2460625"/>
            <a:ext cx="1906587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налоговые льготы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2016" name="CustomShape 8"/>
          <p:cNvSpPr/>
          <p:nvPr/>
        </p:nvSpPr>
        <p:spPr>
          <a:xfrm>
            <a:off x="895350" y="2995613"/>
            <a:ext cx="4540250" cy="65405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7" name="CustomShape 9"/>
          <p:cNvSpPr/>
          <p:nvPr/>
        </p:nvSpPr>
        <p:spPr>
          <a:xfrm>
            <a:off x="895350" y="3781425"/>
            <a:ext cx="4540250" cy="652463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8" name="CustomShape 10"/>
          <p:cNvSpPr/>
          <p:nvPr/>
        </p:nvSpPr>
        <p:spPr>
          <a:xfrm>
            <a:off x="895350" y="4560888"/>
            <a:ext cx="4540250" cy="652462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9" name="CustomShape 11"/>
          <p:cNvSpPr/>
          <p:nvPr/>
        </p:nvSpPr>
        <p:spPr>
          <a:xfrm>
            <a:off x="895350" y="5340350"/>
            <a:ext cx="4540250" cy="65405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790" name="Рисунок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2386013"/>
            <a:ext cx="3540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1" name="CustomShape 12"/>
          <p:cNvSpPr/>
          <p:nvPr/>
        </p:nvSpPr>
        <p:spPr>
          <a:xfrm>
            <a:off x="1074738" y="3219450"/>
            <a:ext cx="604837" cy="238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26,8% </a:t>
            </a:r>
            <a:endParaRPr lang="ru-RU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22" name="CustomShape 13"/>
          <p:cNvSpPr/>
          <p:nvPr/>
        </p:nvSpPr>
        <p:spPr>
          <a:xfrm>
            <a:off x="1804988" y="3243263"/>
            <a:ext cx="1906587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гранты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75793" name="Рисунок 1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317023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4" name="CustomShape 14"/>
          <p:cNvSpPr/>
          <p:nvPr/>
        </p:nvSpPr>
        <p:spPr>
          <a:xfrm>
            <a:off x="1074738" y="3998913"/>
            <a:ext cx="604837" cy="2397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63,4% </a:t>
            </a:r>
            <a:endParaRPr lang="ru-RU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25" name="CustomShape 15"/>
          <p:cNvSpPr/>
          <p:nvPr/>
        </p:nvSpPr>
        <p:spPr>
          <a:xfrm>
            <a:off x="1804988" y="4024313"/>
            <a:ext cx="1906587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субсидирование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75796" name="Рисунок 1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395128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" name="CustomShape 16"/>
          <p:cNvSpPr/>
          <p:nvPr/>
        </p:nvSpPr>
        <p:spPr>
          <a:xfrm>
            <a:off x="1074738" y="4786313"/>
            <a:ext cx="604837" cy="2397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22% </a:t>
            </a:r>
            <a:endParaRPr lang="ru-RU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28" name="CustomShape 17"/>
          <p:cNvSpPr/>
          <p:nvPr/>
        </p:nvSpPr>
        <p:spPr>
          <a:xfrm>
            <a:off x="1804988" y="4811713"/>
            <a:ext cx="2511425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консультационная поддержка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2029" name="CustomShape 18"/>
          <p:cNvSpPr/>
          <p:nvPr/>
        </p:nvSpPr>
        <p:spPr>
          <a:xfrm>
            <a:off x="1074738" y="5557838"/>
            <a:ext cx="604837" cy="238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48,8% </a:t>
            </a:r>
            <a:endParaRPr lang="ru-RU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30" name="CustomShape 19"/>
          <p:cNvSpPr/>
          <p:nvPr/>
        </p:nvSpPr>
        <p:spPr>
          <a:xfrm>
            <a:off x="1804988" y="5500688"/>
            <a:ext cx="2794000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повышение доступности существующих мер поддержки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75801" name="Рисунок 1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5484813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2" name="CustomShape 20"/>
          <p:cNvSpPr/>
          <p:nvPr/>
        </p:nvSpPr>
        <p:spPr>
          <a:xfrm>
            <a:off x="6043613" y="1803400"/>
            <a:ext cx="2441575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92,7%</a:t>
            </a:r>
            <a:endParaRPr lang="ru-RU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33" name="CustomShape 21"/>
          <p:cNvSpPr/>
          <p:nvPr/>
        </p:nvSpPr>
        <p:spPr>
          <a:xfrm>
            <a:off x="6043613" y="2306638"/>
            <a:ext cx="2593975" cy="665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предпринимателей отмечают,          что для более активного развития города необходимо улучшение инженерной и дорожной инфраструктуры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2034" name="CustomShape 22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31ABF3D4-FC68-4CFF-A4E6-6B72EE131EB0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39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035" name="CustomShape 23"/>
          <p:cNvSpPr/>
          <p:nvPr/>
        </p:nvSpPr>
        <p:spPr>
          <a:xfrm>
            <a:off x="627063" y="163513"/>
            <a:ext cx="1462087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анализ опроса бизнеса</a:t>
            </a:r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75806" name="Рисунок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4732338"/>
            <a:ext cx="3540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" name="CustomShape 24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627063" y="163513"/>
            <a:ext cx="1427162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общая характеристика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699C730E-4AD2-4398-BE8F-2D583DE6BDD8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4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1243013" y="1600200"/>
            <a:ext cx="2433637" cy="939800"/>
          </a:xfrm>
          <a:prstGeom prst="roundRect">
            <a:avLst>
              <a:gd name="adj" fmla="val 24466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4"/>
          <p:cNvSpPr/>
          <p:nvPr/>
        </p:nvSpPr>
        <p:spPr>
          <a:xfrm>
            <a:off x="3157538" y="1401763"/>
            <a:ext cx="2463800" cy="939800"/>
          </a:xfrm>
          <a:prstGeom prst="roundRect">
            <a:avLst>
              <a:gd name="adj" fmla="val 25094"/>
            </a:avLst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5"/>
          <p:cNvSpPr/>
          <p:nvPr/>
        </p:nvSpPr>
        <p:spPr>
          <a:xfrm>
            <a:off x="1241425" y="2786063"/>
            <a:ext cx="2435225" cy="939800"/>
          </a:xfrm>
          <a:prstGeom prst="roundRect">
            <a:avLst>
              <a:gd name="adj" fmla="val 24466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6"/>
          <p:cNvSpPr/>
          <p:nvPr/>
        </p:nvSpPr>
        <p:spPr>
          <a:xfrm>
            <a:off x="974725" y="3897313"/>
            <a:ext cx="4454525" cy="207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400" b="1">
                <a:solidFill>
                  <a:srgbClr val="000000"/>
                </a:solidFill>
              </a:rPr>
              <a:t>транспортная доступность города</a:t>
            </a: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321" name="CustomShape 7"/>
          <p:cNvSpPr/>
          <p:nvPr/>
        </p:nvSpPr>
        <p:spPr>
          <a:xfrm>
            <a:off x="974725" y="4359275"/>
            <a:ext cx="1597025" cy="939800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8"/>
          <p:cNvSpPr/>
          <p:nvPr/>
        </p:nvSpPr>
        <p:spPr>
          <a:xfrm>
            <a:off x="1458913" y="1793875"/>
            <a:ext cx="536575" cy="238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125,5 </a:t>
            </a:r>
            <a:endParaRPr lang="ru-RU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23" name="CustomShape 9"/>
          <p:cNvSpPr/>
          <p:nvPr/>
        </p:nvSpPr>
        <p:spPr>
          <a:xfrm>
            <a:off x="2057400" y="1852613"/>
            <a:ext cx="787400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тыс. чел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324" name="CustomShape 10"/>
          <p:cNvSpPr/>
          <p:nvPr/>
        </p:nvSpPr>
        <p:spPr>
          <a:xfrm>
            <a:off x="1465263" y="2097088"/>
            <a:ext cx="1519237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>
                <a:solidFill>
                  <a:srgbClr val="4756A0"/>
                </a:solidFill>
              </a:rPr>
              <a:t>численность населения МО, 2023 г.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11276" name="Рисунок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1693863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CustomShape 11"/>
          <p:cNvSpPr/>
          <p:nvPr/>
        </p:nvSpPr>
        <p:spPr>
          <a:xfrm>
            <a:off x="1524000" y="3049588"/>
            <a:ext cx="642938" cy="2397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75,02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27" name="CustomShape 12"/>
          <p:cNvSpPr/>
          <p:nvPr/>
        </p:nvSpPr>
        <p:spPr>
          <a:xfrm>
            <a:off x="2074863" y="3113088"/>
            <a:ext cx="787400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га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328" name="CustomShape 13"/>
          <p:cNvSpPr/>
          <p:nvPr/>
        </p:nvSpPr>
        <p:spPr>
          <a:xfrm>
            <a:off x="1524000" y="3379788"/>
            <a:ext cx="1724025" cy="120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>
                <a:solidFill>
                  <a:srgbClr val="4756A0"/>
                </a:solidFill>
              </a:rPr>
              <a:t>Площадь МО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pic>
        <p:nvPicPr>
          <p:cNvPr id="11280" name="Рисунок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2862263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CustomShape 14"/>
          <p:cNvSpPr/>
          <p:nvPr/>
        </p:nvSpPr>
        <p:spPr>
          <a:xfrm>
            <a:off x="1193800" y="4449763"/>
            <a:ext cx="1138238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автотранспорт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331" name="CustomShape 15"/>
          <p:cNvSpPr/>
          <p:nvPr/>
        </p:nvSpPr>
        <p:spPr>
          <a:xfrm>
            <a:off x="1136650" y="4940300"/>
            <a:ext cx="1087438" cy="207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 b="1">
                <a:solidFill>
                  <a:srgbClr val="FFFFFF"/>
                </a:solidFill>
              </a:rPr>
              <a:t>Батайск ➝ Ростов-на-Дону ➝ Батайск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332" name="CustomShape 16"/>
          <p:cNvSpPr/>
          <p:nvPr/>
        </p:nvSpPr>
        <p:spPr>
          <a:xfrm>
            <a:off x="2746375" y="4338638"/>
            <a:ext cx="1597025" cy="939800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7"/>
          <p:cNvSpPr/>
          <p:nvPr/>
        </p:nvSpPr>
        <p:spPr>
          <a:xfrm>
            <a:off x="2917825" y="4449763"/>
            <a:ext cx="979488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жд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334" name="CustomShape 18"/>
          <p:cNvSpPr/>
          <p:nvPr/>
        </p:nvSpPr>
        <p:spPr>
          <a:xfrm>
            <a:off x="2917825" y="4940300"/>
            <a:ext cx="1085850" cy="209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 b="1">
                <a:solidFill>
                  <a:srgbClr val="FFFFFF"/>
                </a:solidFill>
              </a:rPr>
              <a:t>Батайск➝ Ростов-на-Дону ➝  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335" name="CustomShape 19"/>
          <p:cNvSpPr/>
          <p:nvPr/>
        </p:nvSpPr>
        <p:spPr>
          <a:xfrm>
            <a:off x="2917825" y="4651375"/>
            <a:ext cx="1343025" cy="207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>
                <a:solidFill>
                  <a:srgbClr val="FFFFFF"/>
                </a:solidFill>
              </a:rPr>
              <a:t>БАТАЙСК-РОСТОВ-НА-ДОНУ</a:t>
            </a:r>
          </a:p>
          <a:p>
            <a:pPr eaLnBrk="1" hangingPunct="1"/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336" name="CustomShape 20"/>
          <p:cNvSpPr/>
          <p:nvPr/>
        </p:nvSpPr>
        <p:spPr>
          <a:xfrm>
            <a:off x="1143000" y="4757738"/>
            <a:ext cx="1343025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 b="1">
                <a:solidFill>
                  <a:srgbClr val="FFFFFF"/>
                </a:solidFill>
              </a:rPr>
              <a:t>М4-Дон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337" name="CustomShape 21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sp>
        <p:nvSpPr>
          <p:cNvPr id="338" name="CustomShape 22"/>
          <p:cNvSpPr/>
          <p:nvPr/>
        </p:nvSpPr>
        <p:spPr>
          <a:xfrm>
            <a:off x="627063" y="550863"/>
            <a:ext cx="9120187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ОБЩАЯ ХАРАКТЕРИСТИКА</a:t>
            </a:r>
            <a:endParaRPr lang="ru-RU" altLang="ru-RU" sz="24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МУНИЦИПАЛЬНОГО ОБРАЗОВАНИЯ «ГОРОД БАТАЙСК»</a:t>
            </a:r>
          </a:p>
        </p:txBody>
      </p:sp>
      <p:pic>
        <p:nvPicPr>
          <p:cNvPr id="11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9" t="7716" r="17465" b="3944"/>
          <a:stretch>
            <a:fillRect/>
          </a:stretch>
        </p:blipFill>
        <p:spPr bwMode="auto">
          <a:xfrm>
            <a:off x="4711700" y="1338263"/>
            <a:ext cx="4670425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0" name="CustomShape 23"/>
          <p:cNvSpPr/>
          <p:nvPr/>
        </p:nvSpPr>
        <p:spPr>
          <a:xfrm>
            <a:off x="881063" y="5572125"/>
            <a:ext cx="3592512" cy="762000"/>
          </a:xfrm>
          <a:prstGeom prst="roundRect">
            <a:avLst>
              <a:gd name="adj" fmla="val 30066"/>
            </a:avLst>
          </a:prstGeom>
          <a:solidFill>
            <a:srgbClr val="FFFFFF"/>
          </a:solidFill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25"/>
          <p:cNvSpPr/>
          <p:nvPr/>
        </p:nvSpPr>
        <p:spPr>
          <a:xfrm>
            <a:off x="2881313" y="5857875"/>
            <a:ext cx="1041400" cy="1730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>
                <a:solidFill>
                  <a:srgbClr val="4756A0"/>
                </a:solidFill>
              </a:rPr>
              <a:t>соответствует нормам (%) – 58,4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343" name="CustomShape 26"/>
          <p:cNvSpPr/>
          <p:nvPr/>
        </p:nvSpPr>
        <p:spPr>
          <a:xfrm>
            <a:off x="1381125" y="5857875"/>
            <a:ext cx="1041400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>
                <a:solidFill>
                  <a:srgbClr val="4756A0"/>
                </a:solidFill>
              </a:rPr>
              <a:t>с твердым покрытием (%) – 55,5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345" name="CustomShape 28"/>
          <p:cNvSpPr/>
          <p:nvPr/>
        </p:nvSpPr>
        <p:spPr>
          <a:xfrm>
            <a:off x="9045575" y="1725613"/>
            <a:ext cx="134938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46" name="CustomShape 29"/>
          <p:cNvSpPr/>
          <p:nvPr/>
        </p:nvSpPr>
        <p:spPr>
          <a:xfrm>
            <a:off x="9045575" y="1914525"/>
            <a:ext cx="201613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47" name="CustomShape 30"/>
          <p:cNvSpPr/>
          <p:nvPr/>
        </p:nvSpPr>
        <p:spPr>
          <a:xfrm>
            <a:off x="9045575" y="2071688"/>
            <a:ext cx="201613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48" name="CustomShape 31"/>
          <p:cNvSpPr/>
          <p:nvPr/>
        </p:nvSpPr>
        <p:spPr>
          <a:xfrm>
            <a:off x="9285288" y="1725613"/>
            <a:ext cx="134937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49" name="CustomShape 32"/>
          <p:cNvSpPr/>
          <p:nvPr/>
        </p:nvSpPr>
        <p:spPr>
          <a:xfrm>
            <a:off x="9283700" y="1914525"/>
            <a:ext cx="201613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50" name="CustomShape 33"/>
          <p:cNvSpPr/>
          <p:nvPr/>
        </p:nvSpPr>
        <p:spPr>
          <a:xfrm>
            <a:off x="9283700" y="2071688"/>
            <a:ext cx="201613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51" name="CustomShape 34"/>
          <p:cNvSpPr/>
          <p:nvPr/>
        </p:nvSpPr>
        <p:spPr>
          <a:xfrm>
            <a:off x="4743450" y="5992813"/>
            <a:ext cx="4606925" cy="427037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Line 35"/>
          <p:cNvSpPr/>
          <p:nvPr/>
        </p:nvSpPr>
        <p:spPr>
          <a:xfrm>
            <a:off x="5080000" y="6154738"/>
            <a:ext cx="246063" cy="0"/>
          </a:xfrm>
          <a:prstGeom prst="line">
            <a:avLst/>
          </a:prstGeom>
          <a:ln w="1260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36"/>
          <p:cNvSpPr/>
          <p:nvPr/>
        </p:nvSpPr>
        <p:spPr>
          <a:xfrm>
            <a:off x="5564188" y="6102350"/>
            <a:ext cx="852487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М4-Дон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354" name="CustomShape 37"/>
          <p:cNvSpPr/>
          <p:nvPr/>
        </p:nvSpPr>
        <p:spPr>
          <a:xfrm>
            <a:off x="5564188" y="6256338"/>
            <a:ext cx="1319212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Речной путь по р. Дон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355" name="Line 38"/>
          <p:cNvSpPr/>
          <p:nvPr/>
        </p:nvSpPr>
        <p:spPr>
          <a:xfrm>
            <a:off x="5080000" y="6308725"/>
            <a:ext cx="246063" cy="0"/>
          </a:xfrm>
          <a:prstGeom prst="line">
            <a:avLst/>
          </a:prstGeom>
          <a:ln w="12600" cap="rnd">
            <a:solidFill>
              <a:srgbClr val="4756A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Line 39"/>
          <p:cNvSpPr/>
          <p:nvPr/>
        </p:nvSpPr>
        <p:spPr>
          <a:xfrm>
            <a:off x="7256463" y="6310313"/>
            <a:ext cx="246062" cy="0"/>
          </a:xfrm>
          <a:prstGeom prst="line">
            <a:avLst/>
          </a:prstGeom>
          <a:ln w="12600" cap="rnd">
            <a:solidFill>
              <a:srgbClr val="4756A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40"/>
          <p:cNvSpPr/>
          <p:nvPr/>
        </p:nvSpPr>
        <p:spPr>
          <a:xfrm>
            <a:off x="7812088" y="6257925"/>
            <a:ext cx="1319212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Железная дорога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358" name="CustomShape 41"/>
          <p:cNvSpPr/>
          <p:nvPr/>
        </p:nvSpPr>
        <p:spPr>
          <a:xfrm>
            <a:off x="6840538" y="2927350"/>
            <a:ext cx="874712" cy="322263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FFFFFF"/>
                </a:solidFill>
              </a:rPr>
              <a:t>Батайск</a:t>
            </a:r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11308" name="Рисунок 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994025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0" name="CustomShape 42"/>
          <p:cNvSpPr/>
          <p:nvPr/>
        </p:nvSpPr>
        <p:spPr>
          <a:xfrm>
            <a:off x="5726113" y="1360488"/>
            <a:ext cx="1270000" cy="2682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0" rIns="0" bIns="0" anchor="ctr"/>
          <a:lstStyle/>
          <a:p>
            <a:pPr algn="ctr" eaLnBrk="1" hangingPunct="1"/>
            <a:r>
              <a:rPr lang="ru-RU" altLang="ru-RU" sz="800" b="1">
                <a:solidFill>
                  <a:srgbClr val="4756A0"/>
                </a:solidFill>
              </a:rPr>
              <a:t>Ростов-на-Дону</a:t>
            </a:r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11310" name="Рисунок 1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1401763"/>
            <a:ext cx="174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2" name="CustomShape 43"/>
          <p:cNvSpPr/>
          <p:nvPr/>
        </p:nvSpPr>
        <p:spPr>
          <a:xfrm>
            <a:off x="4714875" y="1647825"/>
            <a:ext cx="1498600" cy="590550"/>
          </a:xfrm>
          <a:custGeom>
            <a:avLst/>
            <a:gdLst/>
            <a:ahLst/>
            <a:cxnLst/>
            <a:rect l="l" t="t" r="r" b="b"/>
            <a:pathLst>
              <a:path w="1501775" h="593725">
                <a:moveTo>
                  <a:pt x="0" y="593725"/>
                </a:moveTo>
                <a:cubicBezTo>
                  <a:pt x="97631" y="579437"/>
                  <a:pt x="195263" y="565150"/>
                  <a:pt x="276225" y="549275"/>
                </a:cubicBezTo>
                <a:cubicBezTo>
                  <a:pt x="357188" y="533400"/>
                  <a:pt x="416454" y="516467"/>
                  <a:pt x="485775" y="498475"/>
                </a:cubicBezTo>
                <a:cubicBezTo>
                  <a:pt x="555096" y="480483"/>
                  <a:pt x="621771" y="466725"/>
                  <a:pt x="692150" y="441325"/>
                </a:cubicBezTo>
                <a:cubicBezTo>
                  <a:pt x="762529" y="415925"/>
                  <a:pt x="827617" y="382587"/>
                  <a:pt x="908050" y="346075"/>
                </a:cubicBezTo>
                <a:cubicBezTo>
                  <a:pt x="988483" y="309563"/>
                  <a:pt x="1093788" y="264054"/>
                  <a:pt x="1174750" y="222250"/>
                </a:cubicBezTo>
                <a:cubicBezTo>
                  <a:pt x="1255712" y="180446"/>
                  <a:pt x="1339321" y="132292"/>
                  <a:pt x="1393825" y="95250"/>
                </a:cubicBezTo>
                <a:cubicBezTo>
                  <a:pt x="1448329" y="58208"/>
                  <a:pt x="1501775" y="0"/>
                  <a:pt x="1501775" y="0"/>
                </a:cubicBezTo>
                <a:lnTo>
                  <a:pt x="1501775" y="0"/>
                </a:lnTo>
              </a:path>
            </a:pathLst>
          </a:custGeom>
          <a:noFill/>
          <a:ln>
            <a:solidFill>
              <a:srgbClr val="4A7EBB"/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3" name="CustomShape 44"/>
          <p:cNvSpPr/>
          <p:nvPr/>
        </p:nvSpPr>
        <p:spPr>
          <a:xfrm>
            <a:off x="7242175" y="1352550"/>
            <a:ext cx="866775" cy="258763"/>
          </a:xfrm>
          <a:custGeom>
            <a:avLst/>
            <a:gdLst/>
            <a:ahLst/>
            <a:cxnLst/>
            <a:rect l="l" t="t" r="r" b="b"/>
            <a:pathLst>
              <a:path w="870302" h="261843">
                <a:moveTo>
                  <a:pt x="0" y="5644"/>
                </a:moveTo>
                <a:cubicBezTo>
                  <a:pt x="30162" y="22313"/>
                  <a:pt x="60325" y="38982"/>
                  <a:pt x="88900" y="56444"/>
                </a:cubicBezTo>
                <a:cubicBezTo>
                  <a:pt x="117475" y="73906"/>
                  <a:pt x="171450" y="110419"/>
                  <a:pt x="171450" y="110419"/>
                </a:cubicBezTo>
                <a:cubicBezTo>
                  <a:pt x="204258" y="132115"/>
                  <a:pt x="250825" y="168627"/>
                  <a:pt x="285750" y="186619"/>
                </a:cubicBezTo>
                <a:cubicBezTo>
                  <a:pt x="320675" y="204611"/>
                  <a:pt x="343958" y="206727"/>
                  <a:pt x="381000" y="218369"/>
                </a:cubicBezTo>
                <a:cubicBezTo>
                  <a:pt x="418042" y="230011"/>
                  <a:pt x="468313" y="250119"/>
                  <a:pt x="508000" y="256469"/>
                </a:cubicBezTo>
                <a:cubicBezTo>
                  <a:pt x="547687" y="262819"/>
                  <a:pt x="584200" y="264406"/>
                  <a:pt x="619125" y="256469"/>
                </a:cubicBezTo>
                <a:cubicBezTo>
                  <a:pt x="654050" y="248532"/>
                  <a:pt x="688975" y="234244"/>
                  <a:pt x="717550" y="208844"/>
                </a:cubicBezTo>
                <a:cubicBezTo>
                  <a:pt x="746125" y="183444"/>
                  <a:pt x="769408" y="132644"/>
                  <a:pt x="790575" y="104069"/>
                </a:cubicBezTo>
                <a:cubicBezTo>
                  <a:pt x="811742" y="75494"/>
                  <a:pt x="831850" y="54327"/>
                  <a:pt x="844550" y="37394"/>
                </a:cubicBezTo>
                <a:cubicBezTo>
                  <a:pt x="857250" y="20461"/>
                  <a:pt x="862542" y="7761"/>
                  <a:pt x="866775" y="2469"/>
                </a:cubicBezTo>
                <a:cubicBezTo>
                  <a:pt x="871008" y="-2823"/>
                  <a:pt x="870479" y="1410"/>
                  <a:pt x="869950" y="5644"/>
                </a:cubicBezTo>
              </a:path>
            </a:pathLst>
          </a:custGeom>
          <a:noFill/>
          <a:ln>
            <a:solidFill>
              <a:srgbClr val="4A7EBB"/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" name="CustomShape 45"/>
          <p:cNvSpPr/>
          <p:nvPr/>
        </p:nvSpPr>
        <p:spPr>
          <a:xfrm>
            <a:off x="7331075" y="1355725"/>
            <a:ext cx="403225" cy="1568450"/>
          </a:xfrm>
          <a:custGeom>
            <a:avLst/>
            <a:gdLst/>
            <a:ahLst/>
            <a:cxnLst/>
            <a:rect l="l" t="t" r="r" b="b"/>
            <a:pathLst>
              <a:path w="406400" h="1571625">
                <a:moveTo>
                  <a:pt x="406400" y="0"/>
                </a:moveTo>
                <a:cubicBezTo>
                  <a:pt x="377560" y="65881"/>
                  <a:pt x="348721" y="131763"/>
                  <a:pt x="317500" y="225425"/>
                </a:cubicBezTo>
                <a:cubicBezTo>
                  <a:pt x="286279" y="319087"/>
                  <a:pt x="257704" y="434975"/>
                  <a:pt x="219075" y="561975"/>
                </a:cubicBezTo>
                <a:cubicBezTo>
                  <a:pt x="180446" y="688975"/>
                  <a:pt x="85725" y="987425"/>
                  <a:pt x="85725" y="987425"/>
                </a:cubicBezTo>
                <a:cubicBezTo>
                  <a:pt x="52388" y="1093787"/>
                  <a:pt x="32808" y="1123421"/>
                  <a:pt x="19050" y="1200150"/>
                </a:cubicBezTo>
                <a:cubicBezTo>
                  <a:pt x="5292" y="1276879"/>
                  <a:pt x="6350" y="1385887"/>
                  <a:pt x="3175" y="1447800"/>
                </a:cubicBezTo>
                <a:cubicBezTo>
                  <a:pt x="0" y="1509713"/>
                  <a:pt x="0" y="1540669"/>
                  <a:pt x="0" y="1571625"/>
                </a:cubicBezTo>
              </a:path>
            </a:pathLst>
          </a:custGeom>
          <a:noFill/>
          <a:ln>
            <a:solidFill>
              <a:srgbClr val="4A7EBB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5" name="CustomShape 46"/>
          <p:cNvSpPr/>
          <p:nvPr/>
        </p:nvSpPr>
        <p:spPr>
          <a:xfrm>
            <a:off x="7251700" y="3587750"/>
            <a:ext cx="1831975" cy="2400300"/>
          </a:xfrm>
          <a:custGeom>
            <a:avLst/>
            <a:gdLst/>
            <a:ahLst/>
            <a:cxnLst/>
            <a:rect l="l" t="t" r="r" b="b"/>
            <a:pathLst>
              <a:path w="1835222" h="2403783">
                <a:moveTo>
                  <a:pt x="1835222" y="2403783"/>
                </a:moveTo>
                <a:cubicBezTo>
                  <a:pt x="1818288" y="2320174"/>
                  <a:pt x="1801355" y="2236566"/>
                  <a:pt x="1774897" y="2178358"/>
                </a:cubicBezTo>
                <a:cubicBezTo>
                  <a:pt x="1748439" y="2120150"/>
                  <a:pt x="1721451" y="2096337"/>
                  <a:pt x="1676472" y="2054533"/>
                </a:cubicBezTo>
                <a:cubicBezTo>
                  <a:pt x="1631493" y="2012729"/>
                  <a:pt x="1562701" y="1968808"/>
                  <a:pt x="1505022" y="1927533"/>
                </a:cubicBezTo>
                <a:cubicBezTo>
                  <a:pt x="1447343" y="1886258"/>
                  <a:pt x="1372730" y="1833341"/>
                  <a:pt x="1330397" y="1806883"/>
                </a:cubicBezTo>
                <a:cubicBezTo>
                  <a:pt x="1288064" y="1780425"/>
                  <a:pt x="1303939" y="1780954"/>
                  <a:pt x="1251022" y="1768783"/>
                </a:cubicBezTo>
                <a:cubicBezTo>
                  <a:pt x="1198105" y="1756612"/>
                  <a:pt x="1096505" y="1747616"/>
                  <a:pt x="1012897" y="1733858"/>
                </a:cubicBezTo>
                <a:cubicBezTo>
                  <a:pt x="929289" y="1720100"/>
                  <a:pt x="749372" y="1686233"/>
                  <a:pt x="749372" y="1686233"/>
                </a:cubicBezTo>
                <a:lnTo>
                  <a:pt x="349322" y="1622733"/>
                </a:lnTo>
                <a:cubicBezTo>
                  <a:pt x="266772" y="1607387"/>
                  <a:pt x="279472" y="1611091"/>
                  <a:pt x="254072" y="1594158"/>
                </a:cubicBezTo>
                <a:cubicBezTo>
                  <a:pt x="228672" y="1577225"/>
                  <a:pt x="217030" y="1553941"/>
                  <a:pt x="196922" y="1521133"/>
                </a:cubicBezTo>
                <a:cubicBezTo>
                  <a:pt x="176814" y="1488325"/>
                  <a:pt x="154589" y="1439112"/>
                  <a:pt x="133422" y="1397308"/>
                </a:cubicBezTo>
                <a:cubicBezTo>
                  <a:pt x="112255" y="1355504"/>
                  <a:pt x="86326" y="1308408"/>
                  <a:pt x="69922" y="1270308"/>
                </a:cubicBezTo>
                <a:cubicBezTo>
                  <a:pt x="53518" y="1232208"/>
                  <a:pt x="46639" y="1217920"/>
                  <a:pt x="34997" y="1168708"/>
                </a:cubicBezTo>
                <a:cubicBezTo>
                  <a:pt x="23355" y="1119495"/>
                  <a:pt x="-1515" y="1037475"/>
                  <a:pt x="72" y="975033"/>
                </a:cubicBezTo>
                <a:cubicBezTo>
                  <a:pt x="1659" y="912591"/>
                  <a:pt x="33410" y="844329"/>
                  <a:pt x="44522" y="794058"/>
                </a:cubicBezTo>
                <a:cubicBezTo>
                  <a:pt x="55634" y="743787"/>
                  <a:pt x="68334" y="709391"/>
                  <a:pt x="66747" y="673408"/>
                </a:cubicBezTo>
                <a:cubicBezTo>
                  <a:pt x="65159" y="637425"/>
                  <a:pt x="42405" y="612025"/>
                  <a:pt x="34997" y="578158"/>
                </a:cubicBezTo>
                <a:cubicBezTo>
                  <a:pt x="27589" y="544291"/>
                  <a:pt x="15947" y="508837"/>
                  <a:pt x="22297" y="470208"/>
                </a:cubicBezTo>
                <a:cubicBezTo>
                  <a:pt x="28647" y="431579"/>
                  <a:pt x="65160" y="380779"/>
                  <a:pt x="73097" y="346383"/>
                </a:cubicBezTo>
                <a:cubicBezTo>
                  <a:pt x="81034" y="311987"/>
                  <a:pt x="67805" y="311987"/>
                  <a:pt x="69922" y="263833"/>
                </a:cubicBezTo>
                <a:cubicBezTo>
                  <a:pt x="72039" y="215679"/>
                  <a:pt x="83151" y="100850"/>
                  <a:pt x="85797" y="57458"/>
                </a:cubicBezTo>
                <a:cubicBezTo>
                  <a:pt x="88443" y="14066"/>
                  <a:pt x="85268" y="11420"/>
                  <a:pt x="85797" y="3483"/>
                </a:cubicBezTo>
                <a:cubicBezTo>
                  <a:pt x="86326" y="-4455"/>
                  <a:pt x="87649" y="2689"/>
                  <a:pt x="88972" y="9833"/>
                </a:cubicBezTo>
              </a:path>
            </a:pathLst>
          </a:custGeom>
          <a:noFill/>
          <a:ln>
            <a:solidFill>
              <a:srgbClr val="4A7EBB"/>
            </a:solidFill>
            <a:custDash>
              <a:ds d="3900000" sp="29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6" name="CustomShape 47"/>
          <p:cNvSpPr/>
          <p:nvPr/>
        </p:nvSpPr>
        <p:spPr>
          <a:xfrm>
            <a:off x="7340600" y="3224213"/>
            <a:ext cx="0" cy="341312"/>
          </a:xfrm>
          <a:custGeom>
            <a:avLst/>
            <a:gdLst/>
            <a:ahLst/>
            <a:cxnLst/>
            <a:rect l="l" t="t" r="r" b="b"/>
            <a:pathLst>
              <a:path w="3480" h="344377">
                <a:moveTo>
                  <a:pt x="305" y="344377"/>
                </a:moveTo>
                <a:cubicBezTo>
                  <a:pt x="40" y="215525"/>
                  <a:pt x="-224" y="86673"/>
                  <a:pt x="305" y="33227"/>
                </a:cubicBezTo>
                <a:cubicBezTo>
                  <a:pt x="834" y="-20219"/>
                  <a:pt x="2157" y="1741"/>
                  <a:pt x="3480" y="23702"/>
                </a:cubicBezTo>
              </a:path>
            </a:pathLst>
          </a:custGeom>
          <a:noFill/>
          <a:ln>
            <a:solidFill>
              <a:srgbClr val="4A7EBB"/>
            </a:solidFill>
            <a:custDash>
              <a:ds d="3900000" sp="29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7" name="CustomShape 48"/>
          <p:cNvSpPr/>
          <p:nvPr/>
        </p:nvSpPr>
        <p:spPr>
          <a:xfrm>
            <a:off x="7261225" y="3251200"/>
            <a:ext cx="47625" cy="892175"/>
          </a:xfrm>
          <a:custGeom>
            <a:avLst/>
            <a:gdLst/>
            <a:ahLst/>
            <a:cxnLst/>
            <a:rect l="l" t="t" r="r" b="b"/>
            <a:pathLst>
              <a:path w="51036" h="895350">
                <a:moveTo>
                  <a:pt x="16111" y="895350"/>
                </a:moveTo>
                <a:cubicBezTo>
                  <a:pt x="8967" y="881856"/>
                  <a:pt x="1824" y="868363"/>
                  <a:pt x="236" y="844550"/>
                </a:cubicBezTo>
                <a:cubicBezTo>
                  <a:pt x="-1352" y="820737"/>
                  <a:pt x="5528" y="777875"/>
                  <a:pt x="6586" y="752475"/>
                </a:cubicBezTo>
                <a:cubicBezTo>
                  <a:pt x="7644" y="727075"/>
                  <a:pt x="3411" y="717021"/>
                  <a:pt x="6586" y="692150"/>
                </a:cubicBezTo>
                <a:cubicBezTo>
                  <a:pt x="9761" y="667279"/>
                  <a:pt x="22461" y="637117"/>
                  <a:pt x="25636" y="603250"/>
                </a:cubicBezTo>
                <a:cubicBezTo>
                  <a:pt x="28811" y="569383"/>
                  <a:pt x="27224" y="531283"/>
                  <a:pt x="25636" y="488950"/>
                </a:cubicBezTo>
                <a:cubicBezTo>
                  <a:pt x="24049" y="446617"/>
                  <a:pt x="16111" y="389996"/>
                  <a:pt x="16111" y="349250"/>
                </a:cubicBezTo>
                <a:cubicBezTo>
                  <a:pt x="16111" y="308504"/>
                  <a:pt x="25107" y="278871"/>
                  <a:pt x="25636" y="244475"/>
                </a:cubicBezTo>
                <a:cubicBezTo>
                  <a:pt x="26165" y="210079"/>
                  <a:pt x="16640" y="171979"/>
                  <a:pt x="19286" y="142875"/>
                </a:cubicBezTo>
                <a:cubicBezTo>
                  <a:pt x="21932" y="113771"/>
                  <a:pt x="36219" y="93663"/>
                  <a:pt x="41511" y="69850"/>
                </a:cubicBezTo>
                <a:cubicBezTo>
                  <a:pt x="46803" y="46037"/>
                  <a:pt x="51036" y="0"/>
                  <a:pt x="51036" y="0"/>
                </a:cubicBezTo>
                <a:lnTo>
                  <a:pt x="51036" y="0"/>
                </a:lnTo>
              </a:path>
            </a:pathLst>
          </a:custGeom>
          <a:noFill/>
          <a:ln>
            <a:solidFill>
              <a:srgbClr val="4A7EBB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8" name="CustomShape 49"/>
          <p:cNvSpPr/>
          <p:nvPr/>
        </p:nvSpPr>
        <p:spPr>
          <a:xfrm>
            <a:off x="4721225" y="3870325"/>
            <a:ext cx="2563813" cy="800100"/>
          </a:xfrm>
          <a:custGeom>
            <a:avLst/>
            <a:gdLst/>
            <a:ahLst/>
            <a:cxnLst/>
            <a:rect l="l" t="t" r="r" b="b"/>
            <a:pathLst>
              <a:path w="2566952" h="803761">
                <a:moveTo>
                  <a:pt x="0" y="803761"/>
                </a:moveTo>
                <a:lnTo>
                  <a:pt x="2038350" y="241786"/>
                </a:lnTo>
                <a:cubicBezTo>
                  <a:pt x="2422525" y="137011"/>
                  <a:pt x="2240492" y="192574"/>
                  <a:pt x="2305050" y="175111"/>
                </a:cubicBezTo>
                <a:cubicBezTo>
                  <a:pt x="2369608" y="157648"/>
                  <a:pt x="2389188" y="153415"/>
                  <a:pt x="2425700" y="137011"/>
                </a:cubicBezTo>
                <a:cubicBezTo>
                  <a:pt x="2462212" y="120607"/>
                  <a:pt x="2501371" y="97853"/>
                  <a:pt x="2524125" y="76686"/>
                </a:cubicBezTo>
                <a:cubicBezTo>
                  <a:pt x="2546879" y="55519"/>
                  <a:pt x="2579158" y="-28618"/>
                  <a:pt x="2562225" y="10011"/>
                </a:cubicBezTo>
                <a:cubicBezTo>
                  <a:pt x="2545292" y="48640"/>
                  <a:pt x="2426758" y="275123"/>
                  <a:pt x="2422525" y="308461"/>
                </a:cubicBezTo>
                <a:cubicBezTo>
                  <a:pt x="2418292" y="341799"/>
                  <a:pt x="2516717" y="226440"/>
                  <a:pt x="2536825" y="210036"/>
                </a:cubicBezTo>
                <a:cubicBezTo>
                  <a:pt x="2556933" y="193632"/>
                  <a:pt x="2550054" y="201834"/>
                  <a:pt x="2543175" y="210036"/>
                </a:cubicBezTo>
              </a:path>
            </a:pathLst>
          </a:custGeom>
          <a:noFill/>
          <a:ln>
            <a:solidFill>
              <a:srgbClr val="4A7EBB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9" name="CustomShape 50"/>
          <p:cNvSpPr/>
          <p:nvPr/>
        </p:nvSpPr>
        <p:spPr>
          <a:xfrm>
            <a:off x="5930900" y="4181475"/>
            <a:ext cx="1209675" cy="1827213"/>
          </a:xfrm>
          <a:custGeom>
            <a:avLst/>
            <a:gdLst/>
            <a:ahLst/>
            <a:cxnLst/>
            <a:rect l="l" t="t" r="r" b="b"/>
            <a:pathLst>
              <a:path w="1212552" h="1831031">
                <a:moveTo>
                  <a:pt x="1212552" y="0"/>
                </a:moveTo>
                <a:cubicBezTo>
                  <a:pt x="1168366" y="82550"/>
                  <a:pt x="1124181" y="165100"/>
                  <a:pt x="1095077" y="215900"/>
                </a:cubicBezTo>
                <a:cubicBezTo>
                  <a:pt x="1065973" y="266700"/>
                  <a:pt x="1066502" y="273579"/>
                  <a:pt x="1037927" y="304800"/>
                </a:cubicBezTo>
                <a:cubicBezTo>
                  <a:pt x="1009352" y="336021"/>
                  <a:pt x="962256" y="370417"/>
                  <a:pt x="923627" y="403225"/>
                </a:cubicBezTo>
                <a:cubicBezTo>
                  <a:pt x="884998" y="436033"/>
                  <a:pt x="841077" y="464079"/>
                  <a:pt x="806152" y="501650"/>
                </a:cubicBezTo>
                <a:cubicBezTo>
                  <a:pt x="771227" y="539221"/>
                  <a:pt x="734714" y="594783"/>
                  <a:pt x="714077" y="628650"/>
                </a:cubicBezTo>
                <a:cubicBezTo>
                  <a:pt x="693439" y="662517"/>
                  <a:pt x="695027" y="676275"/>
                  <a:pt x="682327" y="704850"/>
                </a:cubicBezTo>
                <a:cubicBezTo>
                  <a:pt x="669627" y="733425"/>
                  <a:pt x="649519" y="765704"/>
                  <a:pt x="637877" y="800100"/>
                </a:cubicBezTo>
                <a:cubicBezTo>
                  <a:pt x="626235" y="834496"/>
                  <a:pt x="623589" y="873125"/>
                  <a:pt x="612477" y="911225"/>
                </a:cubicBezTo>
                <a:cubicBezTo>
                  <a:pt x="601365" y="949325"/>
                  <a:pt x="627823" y="932921"/>
                  <a:pt x="571202" y="1028700"/>
                </a:cubicBezTo>
                <a:cubicBezTo>
                  <a:pt x="514581" y="1124479"/>
                  <a:pt x="348423" y="1374246"/>
                  <a:pt x="272752" y="1485900"/>
                </a:cubicBezTo>
                <a:cubicBezTo>
                  <a:pt x="197081" y="1597554"/>
                  <a:pt x="160569" y="1643592"/>
                  <a:pt x="117177" y="1698625"/>
                </a:cubicBezTo>
                <a:cubicBezTo>
                  <a:pt x="73785" y="1753658"/>
                  <a:pt x="30923" y="1794933"/>
                  <a:pt x="12402" y="1816100"/>
                </a:cubicBezTo>
                <a:cubicBezTo>
                  <a:pt x="-6119" y="1837267"/>
                  <a:pt x="-34" y="1831446"/>
                  <a:pt x="6052" y="1825625"/>
                </a:cubicBezTo>
              </a:path>
            </a:pathLst>
          </a:custGeom>
          <a:noFill/>
          <a:ln>
            <a:solidFill>
              <a:srgbClr val="4A7EBB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" name="CustomShape 51"/>
          <p:cNvSpPr/>
          <p:nvPr/>
        </p:nvSpPr>
        <p:spPr>
          <a:xfrm>
            <a:off x="5232400" y="4378325"/>
            <a:ext cx="2060575" cy="1609725"/>
          </a:xfrm>
          <a:custGeom>
            <a:avLst/>
            <a:gdLst/>
            <a:ahLst/>
            <a:cxnLst/>
            <a:rect l="l" t="t" r="r" b="b"/>
            <a:pathLst>
              <a:path w="2063750" h="1612900">
                <a:moveTo>
                  <a:pt x="0" y="1612900"/>
                </a:moveTo>
                <a:cubicBezTo>
                  <a:pt x="79904" y="1480873"/>
                  <a:pt x="159808" y="1348846"/>
                  <a:pt x="254000" y="1225550"/>
                </a:cubicBezTo>
                <a:cubicBezTo>
                  <a:pt x="348192" y="1102254"/>
                  <a:pt x="459317" y="991658"/>
                  <a:pt x="565150" y="873125"/>
                </a:cubicBezTo>
                <a:cubicBezTo>
                  <a:pt x="670983" y="754592"/>
                  <a:pt x="889000" y="514350"/>
                  <a:pt x="889000" y="514350"/>
                </a:cubicBezTo>
                <a:cubicBezTo>
                  <a:pt x="977371" y="416454"/>
                  <a:pt x="1050396" y="329142"/>
                  <a:pt x="1095375" y="285750"/>
                </a:cubicBezTo>
                <a:cubicBezTo>
                  <a:pt x="1140354" y="242358"/>
                  <a:pt x="1128183" y="262996"/>
                  <a:pt x="1158875" y="254000"/>
                </a:cubicBezTo>
                <a:cubicBezTo>
                  <a:pt x="1189567" y="245004"/>
                  <a:pt x="1238250" y="237596"/>
                  <a:pt x="1279525" y="231775"/>
                </a:cubicBezTo>
                <a:cubicBezTo>
                  <a:pt x="1320800" y="225954"/>
                  <a:pt x="1357313" y="220662"/>
                  <a:pt x="1406525" y="219075"/>
                </a:cubicBezTo>
                <a:cubicBezTo>
                  <a:pt x="1455737" y="217488"/>
                  <a:pt x="1531938" y="223837"/>
                  <a:pt x="1574800" y="222250"/>
                </a:cubicBezTo>
                <a:cubicBezTo>
                  <a:pt x="1617662" y="220663"/>
                  <a:pt x="1636183" y="223837"/>
                  <a:pt x="1663700" y="209550"/>
                </a:cubicBezTo>
                <a:cubicBezTo>
                  <a:pt x="1691217" y="195262"/>
                  <a:pt x="1708150" y="157692"/>
                  <a:pt x="1739900" y="136525"/>
                </a:cubicBezTo>
                <a:cubicBezTo>
                  <a:pt x="1771650" y="115358"/>
                  <a:pt x="1812925" y="97896"/>
                  <a:pt x="1854200" y="82550"/>
                </a:cubicBezTo>
                <a:cubicBezTo>
                  <a:pt x="1895475" y="67204"/>
                  <a:pt x="1952625" y="58208"/>
                  <a:pt x="1987550" y="44450"/>
                </a:cubicBezTo>
                <a:cubicBezTo>
                  <a:pt x="2022475" y="30692"/>
                  <a:pt x="2063750" y="0"/>
                  <a:pt x="2063750" y="0"/>
                </a:cubicBezTo>
                <a:lnTo>
                  <a:pt x="2063750" y="0"/>
                </a:lnTo>
              </a:path>
            </a:pathLst>
          </a:custGeom>
          <a:noFill/>
          <a:ln>
            <a:solidFill>
              <a:srgbClr val="4A7EBB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1" name="CustomShape 52"/>
          <p:cNvSpPr/>
          <p:nvPr/>
        </p:nvSpPr>
        <p:spPr>
          <a:xfrm>
            <a:off x="6497638" y="4546600"/>
            <a:ext cx="150812" cy="539750"/>
          </a:xfrm>
          <a:custGeom>
            <a:avLst/>
            <a:gdLst/>
            <a:ahLst/>
            <a:cxnLst/>
            <a:rect l="l" t="t" r="r" b="b"/>
            <a:pathLst>
              <a:path w="154543" h="543021">
                <a:moveTo>
                  <a:pt x="51902" y="543021"/>
                </a:moveTo>
                <a:cubicBezTo>
                  <a:pt x="78360" y="520531"/>
                  <a:pt x="104819" y="498042"/>
                  <a:pt x="121752" y="473171"/>
                </a:cubicBezTo>
                <a:cubicBezTo>
                  <a:pt x="138685" y="448300"/>
                  <a:pt x="149798" y="417608"/>
                  <a:pt x="153502" y="393796"/>
                </a:cubicBezTo>
                <a:cubicBezTo>
                  <a:pt x="157206" y="369983"/>
                  <a:pt x="150327" y="353050"/>
                  <a:pt x="143977" y="330296"/>
                </a:cubicBezTo>
                <a:cubicBezTo>
                  <a:pt x="137627" y="307542"/>
                  <a:pt x="124927" y="280554"/>
                  <a:pt x="115402" y="257271"/>
                </a:cubicBezTo>
                <a:cubicBezTo>
                  <a:pt x="105877" y="233988"/>
                  <a:pt x="93177" y="224463"/>
                  <a:pt x="86827" y="190596"/>
                </a:cubicBezTo>
                <a:cubicBezTo>
                  <a:pt x="80477" y="156729"/>
                  <a:pt x="79419" y="85821"/>
                  <a:pt x="77302" y="54071"/>
                </a:cubicBezTo>
                <a:cubicBezTo>
                  <a:pt x="75185" y="22321"/>
                  <a:pt x="78889" y="2213"/>
                  <a:pt x="74127" y="96"/>
                </a:cubicBezTo>
                <a:cubicBezTo>
                  <a:pt x="69365" y="-2021"/>
                  <a:pt x="60369" y="31317"/>
                  <a:pt x="48727" y="41371"/>
                </a:cubicBezTo>
                <a:cubicBezTo>
                  <a:pt x="37085" y="51425"/>
                  <a:pt x="11685" y="56188"/>
                  <a:pt x="4277" y="60421"/>
                </a:cubicBezTo>
                <a:cubicBezTo>
                  <a:pt x="-3131" y="64654"/>
                  <a:pt x="573" y="65712"/>
                  <a:pt x="4277" y="66771"/>
                </a:cubicBezTo>
              </a:path>
            </a:pathLst>
          </a:custGeom>
          <a:noFill/>
          <a:ln>
            <a:solidFill>
              <a:srgbClr val="4A7EBB"/>
            </a:solidFill>
            <a:custDash>
              <a:ds d="3900000" sp="29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CustomShape 53"/>
          <p:cNvSpPr/>
          <p:nvPr/>
        </p:nvSpPr>
        <p:spPr>
          <a:xfrm>
            <a:off x="6594475" y="4794250"/>
            <a:ext cx="9525" cy="101600"/>
          </a:xfrm>
          <a:custGeom>
            <a:avLst/>
            <a:gdLst/>
            <a:ahLst/>
            <a:cxnLst/>
            <a:rect l="l" t="t" r="r" b="b"/>
            <a:pathLst>
              <a:path w="13397" h="104364">
                <a:moveTo>
                  <a:pt x="6864" y="0"/>
                </a:moveTo>
                <a:cubicBezTo>
                  <a:pt x="10568" y="23283"/>
                  <a:pt x="14272" y="46567"/>
                  <a:pt x="13214" y="63500"/>
                </a:cubicBezTo>
                <a:cubicBezTo>
                  <a:pt x="12156" y="80433"/>
                  <a:pt x="2101" y="95779"/>
                  <a:pt x="514" y="101600"/>
                </a:cubicBezTo>
                <a:cubicBezTo>
                  <a:pt x="-1074" y="107421"/>
                  <a:pt x="1307" y="102923"/>
                  <a:pt x="3689" y="98425"/>
                </a:cubicBezTo>
              </a:path>
            </a:pathLst>
          </a:custGeom>
          <a:noFill/>
          <a:ln>
            <a:solidFill>
              <a:srgbClr val="4A7EBB"/>
            </a:solidFill>
            <a:custDash>
              <a:ds d="3900000" sp="29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3" name="CustomShape 54"/>
          <p:cNvSpPr/>
          <p:nvPr/>
        </p:nvSpPr>
        <p:spPr>
          <a:xfrm>
            <a:off x="6578600" y="4600575"/>
            <a:ext cx="131763" cy="130175"/>
          </a:xfrm>
          <a:custGeom>
            <a:avLst/>
            <a:gdLst/>
            <a:ahLst/>
            <a:cxnLst/>
            <a:rect l="l" t="t" r="r" b="b"/>
            <a:pathLst>
              <a:path w="135747" h="133398">
                <a:moveTo>
                  <a:pt x="0" y="98425"/>
                </a:moveTo>
                <a:cubicBezTo>
                  <a:pt x="24871" y="111654"/>
                  <a:pt x="49742" y="124883"/>
                  <a:pt x="63500" y="130175"/>
                </a:cubicBezTo>
                <a:cubicBezTo>
                  <a:pt x="77258" y="135467"/>
                  <a:pt x="74612" y="133350"/>
                  <a:pt x="82550" y="130175"/>
                </a:cubicBezTo>
                <a:cubicBezTo>
                  <a:pt x="90488" y="127000"/>
                  <a:pt x="102658" y="119063"/>
                  <a:pt x="111125" y="111125"/>
                </a:cubicBezTo>
                <a:cubicBezTo>
                  <a:pt x="119592" y="103188"/>
                  <a:pt x="129646" y="92604"/>
                  <a:pt x="133350" y="82550"/>
                </a:cubicBezTo>
                <a:cubicBezTo>
                  <a:pt x="137054" y="72496"/>
                  <a:pt x="135996" y="60854"/>
                  <a:pt x="133350" y="50800"/>
                </a:cubicBezTo>
                <a:cubicBezTo>
                  <a:pt x="130704" y="40746"/>
                  <a:pt x="124354" y="29633"/>
                  <a:pt x="117475" y="22225"/>
                </a:cubicBezTo>
                <a:cubicBezTo>
                  <a:pt x="110596" y="14817"/>
                  <a:pt x="100012" y="10054"/>
                  <a:pt x="92075" y="6350"/>
                </a:cubicBezTo>
                <a:cubicBezTo>
                  <a:pt x="84138" y="2646"/>
                  <a:pt x="76994" y="1323"/>
                  <a:pt x="69850" y="0"/>
                </a:cubicBezTo>
              </a:path>
            </a:pathLst>
          </a:custGeom>
          <a:noFill/>
          <a:ln>
            <a:solidFill>
              <a:srgbClr val="4A7EBB"/>
            </a:solidFill>
            <a:custDash>
              <a:ds d="3900000" sp="29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4" name="CustomShape 55"/>
          <p:cNvSpPr/>
          <p:nvPr/>
        </p:nvSpPr>
        <p:spPr>
          <a:xfrm>
            <a:off x="6229350" y="2444750"/>
            <a:ext cx="796925" cy="2101850"/>
          </a:xfrm>
          <a:custGeom>
            <a:avLst/>
            <a:gdLst/>
            <a:ahLst/>
            <a:cxnLst/>
            <a:rect l="l" t="t" r="r" b="b"/>
            <a:pathLst>
              <a:path w="800331" h="2105025">
                <a:moveTo>
                  <a:pt x="336571" y="2105025"/>
                </a:moveTo>
                <a:cubicBezTo>
                  <a:pt x="342656" y="2047346"/>
                  <a:pt x="348742" y="1989667"/>
                  <a:pt x="349271" y="1927225"/>
                </a:cubicBezTo>
                <a:cubicBezTo>
                  <a:pt x="349800" y="1864783"/>
                  <a:pt x="341333" y="1783821"/>
                  <a:pt x="339746" y="1730375"/>
                </a:cubicBezTo>
                <a:cubicBezTo>
                  <a:pt x="338159" y="1676929"/>
                  <a:pt x="343450" y="1650471"/>
                  <a:pt x="339746" y="1606550"/>
                </a:cubicBezTo>
                <a:cubicBezTo>
                  <a:pt x="336042" y="1562629"/>
                  <a:pt x="319638" y="1518708"/>
                  <a:pt x="317521" y="1466850"/>
                </a:cubicBezTo>
                <a:cubicBezTo>
                  <a:pt x="315404" y="1414992"/>
                  <a:pt x="321754" y="1354137"/>
                  <a:pt x="327046" y="1295400"/>
                </a:cubicBezTo>
                <a:cubicBezTo>
                  <a:pt x="332338" y="1236663"/>
                  <a:pt x="347154" y="1168400"/>
                  <a:pt x="349271" y="1114425"/>
                </a:cubicBezTo>
                <a:cubicBezTo>
                  <a:pt x="351388" y="1060450"/>
                  <a:pt x="357208" y="1015471"/>
                  <a:pt x="339746" y="971550"/>
                </a:cubicBezTo>
                <a:cubicBezTo>
                  <a:pt x="322284" y="927629"/>
                  <a:pt x="277833" y="891117"/>
                  <a:pt x="244496" y="850900"/>
                </a:cubicBezTo>
                <a:cubicBezTo>
                  <a:pt x="211159" y="810683"/>
                  <a:pt x="171471" y="768350"/>
                  <a:pt x="139721" y="730250"/>
                </a:cubicBezTo>
                <a:cubicBezTo>
                  <a:pt x="107971" y="692150"/>
                  <a:pt x="76750" y="660400"/>
                  <a:pt x="53996" y="622300"/>
                </a:cubicBezTo>
                <a:cubicBezTo>
                  <a:pt x="31242" y="584200"/>
                  <a:pt x="10604" y="533929"/>
                  <a:pt x="3196" y="501650"/>
                </a:cubicBezTo>
                <a:cubicBezTo>
                  <a:pt x="-4212" y="469371"/>
                  <a:pt x="2667" y="449262"/>
                  <a:pt x="9546" y="428625"/>
                </a:cubicBezTo>
                <a:cubicBezTo>
                  <a:pt x="16425" y="407988"/>
                  <a:pt x="22775" y="391583"/>
                  <a:pt x="44471" y="377825"/>
                </a:cubicBezTo>
                <a:cubicBezTo>
                  <a:pt x="66167" y="364067"/>
                  <a:pt x="90508" y="359304"/>
                  <a:pt x="139721" y="346075"/>
                </a:cubicBezTo>
                <a:cubicBezTo>
                  <a:pt x="188933" y="332846"/>
                  <a:pt x="339746" y="298450"/>
                  <a:pt x="339746" y="298450"/>
                </a:cubicBezTo>
                <a:lnTo>
                  <a:pt x="609621" y="231775"/>
                </a:lnTo>
                <a:cubicBezTo>
                  <a:pt x="673650" y="214842"/>
                  <a:pt x="694817" y="211137"/>
                  <a:pt x="723921" y="196850"/>
                </a:cubicBezTo>
                <a:cubicBezTo>
                  <a:pt x="753025" y="182563"/>
                  <a:pt x="771546" y="171450"/>
                  <a:pt x="784246" y="146050"/>
                </a:cubicBezTo>
                <a:cubicBezTo>
                  <a:pt x="796946" y="120650"/>
                  <a:pt x="798534" y="68792"/>
                  <a:pt x="800121" y="44450"/>
                </a:cubicBezTo>
                <a:cubicBezTo>
                  <a:pt x="801709" y="20108"/>
                  <a:pt x="793771" y="0"/>
                  <a:pt x="793771" y="0"/>
                </a:cubicBezTo>
                <a:lnTo>
                  <a:pt x="793771" y="0"/>
                </a:lnTo>
              </a:path>
            </a:pathLst>
          </a:custGeom>
          <a:noFill/>
          <a:ln>
            <a:solidFill>
              <a:srgbClr val="4A7EBB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5" name="CustomShape 56"/>
          <p:cNvSpPr/>
          <p:nvPr/>
        </p:nvSpPr>
        <p:spPr>
          <a:xfrm>
            <a:off x="4752975" y="1733550"/>
            <a:ext cx="1536700" cy="1395413"/>
          </a:xfrm>
          <a:custGeom>
            <a:avLst/>
            <a:gdLst/>
            <a:ahLst/>
            <a:cxnLst/>
            <a:rect l="l" t="t" r="r" b="b"/>
            <a:pathLst>
              <a:path w="1539875" h="1398083">
                <a:moveTo>
                  <a:pt x="1539875" y="1355725"/>
                </a:moveTo>
                <a:cubicBezTo>
                  <a:pt x="1521618" y="1350168"/>
                  <a:pt x="1503362" y="1344612"/>
                  <a:pt x="1489075" y="1343025"/>
                </a:cubicBezTo>
                <a:cubicBezTo>
                  <a:pt x="1474788" y="1341438"/>
                  <a:pt x="1466321" y="1342496"/>
                  <a:pt x="1454150" y="1346200"/>
                </a:cubicBezTo>
                <a:cubicBezTo>
                  <a:pt x="1441979" y="1349904"/>
                  <a:pt x="1434042" y="1358900"/>
                  <a:pt x="1416050" y="1365250"/>
                </a:cubicBezTo>
                <a:cubicBezTo>
                  <a:pt x="1398058" y="1371600"/>
                  <a:pt x="1369483" y="1379008"/>
                  <a:pt x="1346200" y="1384300"/>
                </a:cubicBezTo>
                <a:cubicBezTo>
                  <a:pt x="1322917" y="1389592"/>
                  <a:pt x="1306512" y="1401763"/>
                  <a:pt x="1276350" y="1397000"/>
                </a:cubicBezTo>
                <a:cubicBezTo>
                  <a:pt x="1246187" y="1392238"/>
                  <a:pt x="1209675" y="1394354"/>
                  <a:pt x="1165225" y="1355725"/>
                </a:cubicBezTo>
                <a:cubicBezTo>
                  <a:pt x="1120775" y="1317096"/>
                  <a:pt x="1064154" y="1234017"/>
                  <a:pt x="1009650" y="1165225"/>
                </a:cubicBezTo>
                <a:cubicBezTo>
                  <a:pt x="955146" y="1096433"/>
                  <a:pt x="893762" y="1013883"/>
                  <a:pt x="838200" y="942975"/>
                </a:cubicBezTo>
                <a:cubicBezTo>
                  <a:pt x="782638" y="872067"/>
                  <a:pt x="713846" y="794279"/>
                  <a:pt x="676275" y="739775"/>
                </a:cubicBezTo>
                <a:cubicBezTo>
                  <a:pt x="638704" y="685271"/>
                  <a:pt x="631296" y="658812"/>
                  <a:pt x="612775" y="615950"/>
                </a:cubicBezTo>
                <a:cubicBezTo>
                  <a:pt x="594254" y="573087"/>
                  <a:pt x="577850" y="529167"/>
                  <a:pt x="565150" y="482600"/>
                </a:cubicBezTo>
                <a:cubicBezTo>
                  <a:pt x="552450" y="436033"/>
                  <a:pt x="545571" y="371475"/>
                  <a:pt x="536575" y="336550"/>
                </a:cubicBezTo>
                <a:cubicBezTo>
                  <a:pt x="527579" y="301625"/>
                  <a:pt x="524404" y="293158"/>
                  <a:pt x="511175" y="273050"/>
                </a:cubicBezTo>
                <a:cubicBezTo>
                  <a:pt x="497946" y="252942"/>
                  <a:pt x="493183" y="232833"/>
                  <a:pt x="457200" y="215900"/>
                </a:cubicBezTo>
                <a:cubicBezTo>
                  <a:pt x="421217" y="198967"/>
                  <a:pt x="371475" y="207433"/>
                  <a:pt x="295275" y="171450"/>
                </a:cubicBezTo>
                <a:cubicBezTo>
                  <a:pt x="219075" y="135467"/>
                  <a:pt x="109537" y="67733"/>
                  <a:pt x="0" y="0"/>
                </a:cubicBezTo>
              </a:path>
            </a:pathLst>
          </a:custGeom>
          <a:noFill/>
          <a:ln>
            <a:solidFill>
              <a:srgbClr val="4A7EBB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6" name="CustomShape 57"/>
          <p:cNvSpPr/>
          <p:nvPr/>
        </p:nvSpPr>
        <p:spPr>
          <a:xfrm>
            <a:off x="6238875" y="2714625"/>
            <a:ext cx="1068388" cy="355600"/>
          </a:xfrm>
          <a:custGeom>
            <a:avLst/>
            <a:gdLst/>
            <a:ahLst/>
            <a:cxnLst/>
            <a:rect l="l" t="t" r="r" b="b"/>
            <a:pathLst>
              <a:path w="1071630" h="359504">
                <a:moveTo>
                  <a:pt x="0" y="359504"/>
                </a:moveTo>
                <a:lnTo>
                  <a:pt x="200025" y="251554"/>
                </a:lnTo>
                <a:lnTo>
                  <a:pt x="434975" y="124554"/>
                </a:lnTo>
                <a:cubicBezTo>
                  <a:pt x="506413" y="87512"/>
                  <a:pt x="579438" y="48354"/>
                  <a:pt x="628650" y="29304"/>
                </a:cubicBezTo>
                <a:cubicBezTo>
                  <a:pt x="677863" y="10254"/>
                  <a:pt x="698500" y="15016"/>
                  <a:pt x="730250" y="10254"/>
                </a:cubicBezTo>
                <a:cubicBezTo>
                  <a:pt x="762000" y="5492"/>
                  <a:pt x="783167" y="-2446"/>
                  <a:pt x="819150" y="729"/>
                </a:cubicBezTo>
                <a:cubicBezTo>
                  <a:pt x="855133" y="3904"/>
                  <a:pt x="906463" y="21367"/>
                  <a:pt x="946150" y="29304"/>
                </a:cubicBezTo>
                <a:cubicBezTo>
                  <a:pt x="985837" y="37241"/>
                  <a:pt x="1037167" y="44121"/>
                  <a:pt x="1057275" y="48354"/>
                </a:cubicBezTo>
                <a:cubicBezTo>
                  <a:pt x="1077383" y="52587"/>
                  <a:pt x="1072091" y="53645"/>
                  <a:pt x="1066800" y="54704"/>
                </a:cubicBezTo>
              </a:path>
            </a:pathLst>
          </a:custGeom>
          <a:noFill/>
          <a:ln>
            <a:solidFill>
              <a:srgbClr val="4A7EBB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7" name="CustomShape 58"/>
          <p:cNvSpPr/>
          <p:nvPr/>
        </p:nvSpPr>
        <p:spPr>
          <a:xfrm>
            <a:off x="7302500" y="2625725"/>
            <a:ext cx="34925" cy="285750"/>
          </a:xfrm>
          <a:custGeom>
            <a:avLst/>
            <a:gdLst/>
            <a:ahLst/>
            <a:cxnLst/>
            <a:rect l="l" t="t" r="r" b="b"/>
            <a:pathLst>
              <a:path w="38405" h="288925">
                <a:moveTo>
                  <a:pt x="305" y="288925"/>
                </a:moveTo>
                <a:cubicBezTo>
                  <a:pt x="40" y="255058"/>
                  <a:pt x="-224" y="221192"/>
                  <a:pt x="305" y="196850"/>
                </a:cubicBezTo>
                <a:cubicBezTo>
                  <a:pt x="834" y="172508"/>
                  <a:pt x="2951" y="158221"/>
                  <a:pt x="3480" y="142875"/>
                </a:cubicBezTo>
                <a:cubicBezTo>
                  <a:pt x="4009" y="127529"/>
                  <a:pt x="1893" y="118004"/>
                  <a:pt x="3480" y="104775"/>
                </a:cubicBezTo>
                <a:cubicBezTo>
                  <a:pt x="5067" y="91546"/>
                  <a:pt x="7184" y="80962"/>
                  <a:pt x="13005" y="63500"/>
                </a:cubicBezTo>
                <a:cubicBezTo>
                  <a:pt x="18826" y="46038"/>
                  <a:pt x="38405" y="0"/>
                  <a:pt x="38405" y="0"/>
                </a:cubicBezTo>
                <a:lnTo>
                  <a:pt x="38405" y="0"/>
                </a:lnTo>
              </a:path>
            </a:pathLst>
          </a:custGeom>
          <a:noFill/>
          <a:ln>
            <a:solidFill>
              <a:srgbClr val="4A7EBB"/>
            </a:solidFill>
            <a:custDash>
              <a:ds d="3900000" sp="29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8" name="CustomShape 59"/>
          <p:cNvSpPr/>
          <p:nvPr/>
        </p:nvSpPr>
        <p:spPr>
          <a:xfrm>
            <a:off x="6483350" y="1647825"/>
            <a:ext cx="809625" cy="1231900"/>
          </a:xfrm>
          <a:custGeom>
            <a:avLst/>
            <a:gdLst/>
            <a:ahLst/>
            <a:cxnLst/>
            <a:rect l="l" t="t" r="r" b="b"/>
            <a:pathLst>
              <a:path w="812800" h="1235075">
                <a:moveTo>
                  <a:pt x="812800" y="1235075"/>
                </a:moveTo>
                <a:cubicBezTo>
                  <a:pt x="795073" y="1204383"/>
                  <a:pt x="777346" y="1173692"/>
                  <a:pt x="755650" y="1139825"/>
                </a:cubicBezTo>
                <a:cubicBezTo>
                  <a:pt x="733954" y="1105958"/>
                  <a:pt x="709612" y="1073150"/>
                  <a:pt x="682625" y="1031875"/>
                </a:cubicBezTo>
                <a:cubicBezTo>
                  <a:pt x="655638" y="990600"/>
                  <a:pt x="625475" y="939271"/>
                  <a:pt x="593725" y="892175"/>
                </a:cubicBezTo>
                <a:cubicBezTo>
                  <a:pt x="561975" y="845079"/>
                  <a:pt x="591079" y="897996"/>
                  <a:pt x="492125" y="749300"/>
                </a:cubicBezTo>
                <a:cubicBezTo>
                  <a:pt x="393171" y="600604"/>
                  <a:pt x="196585" y="300302"/>
                  <a:pt x="0" y="0"/>
                </a:cubicBezTo>
              </a:path>
            </a:pathLst>
          </a:custGeom>
          <a:noFill/>
          <a:ln>
            <a:solidFill>
              <a:srgbClr val="4A7EBB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9" name="CustomShape 60"/>
          <p:cNvSpPr/>
          <p:nvPr/>
        </p:nvSpPr>
        <p:spPr>
          <a:xfrm>
            <a:off x="7113588" y="2636838"/>
            <a:ext cx="911225" cy="911225"/>
          </a:xfrm>
          <a:prstGeom prst="arc">
            <a:avLst>
              <a:gd name="adj1" fmla="val 16200000"/>
              <a:gd name="adj2" fmla="val 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0" name="CustomShape 61"/>
          <p:cNvSpPr/>
          <p:nvPr/>
        </p:nvSpPr>
        <p:spPr>
          <a:xfrm>
            <a:off x="7118350" y="2619375"/>
            <a:ext cx="46038" cy="122238"/>
          </a:xfrm>
          <a:custGeom>
            <a:avLst/>
            <a:gdLst/>
            <a:ahLst/>
            <a:cxnLst/>
            <a:rect l="l" t="t" r="r" b="b"/>
            <a:pathLst>
              <a:path w="49510" h="125900">
                <a:moveTo>
                  <a:pt x="0" y="0"/>
                </a:moveTo>
                <a:cubicBezTo>
                  <a:pt x="3175" y="18256"/>
                  <a:pt x="6350" y="36513"/>
                  <a:pt x="9525" y="50800"/>
                </a:cubicBezTo>
                <a:cubicBezTo>
                  <a:pt x="12700" y="65087"/>
                  <a:pt x="12700" y="73554"/>
                  <a:pt x="19050" y="85725"/>
                </a:cubicBezTo>
                <a:cubicBezTo>
                  <a:pt x="25400" y="97896"/>
                  <a:pt x="43392" y="118533"/>
                  <a:pt x="47625" y="123825"/>
                </a:cubicBezTo>
                <a:cubicBezTo>
                  <a:pt x="51858" y="129117"/>
                  <a:pt x="48154" y="123296"/>
                  <a:pt x="44450" y="117475"/>
                </a:cubicBezTo>
              </a:path>
            </a:pathLst>
          </a:custGeom>
          <a:noFill/>
          <a:ln>
            <a:solidFill>
              <a:srgbClr val="4A7EBB"/>
            </a:solidFill>
            <a:custDash>
              <a:ds d="3900000" sp="29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1" name="CustomShape 62"/>
          <p:cNvSpPr/>
          <p:nvPr/>
        </p:nvSpPr>
        <p:spPr>
          <a:xfrm>
            <a:off x="7261225" y="2759075"/>
            <a:ext cx="38100" cy="61913"/>
          </a:xfrm>
          <a:custGeom>
            <a:avLst/>
            <a:gdLst/>
            <a:ahLst/>
            <a:cxnLst/>
            <a:rect l="l" t="t" r="r" b="b"/>
            <a:pathLst>
              <a:path w="42270" h="64336">
                <a:moveTo>
                  <a:pt x="0" y="0"/>
                </a:moveTo>
                <a:lnTo>
                  <a:pt x="38100" y="57150"/>
                </a:lnTo>
                <a:cubicBezTo>
                  <a:pt x="44979" y="67733"/>
                  <a:pt x="41275" y="63500"/>
                  <a:pt x="41275" y="63500"/>
                </a:cubicBezTo>
                <a:lnTo>
                  <a:pt x="41275" y="63500"/>
                </a:lnTo>
              </a:path>
            </a:pathLst>
          </a:custGeom>
          <a:noFill/>
          <a:ln>
            <a:solidFill>
              <a:srgbClr val="4A7EBB"/>
            </a:solidFill>
            <a:custDash>
              <a:ds d="3900000" sp="29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2" name="CustomShape 63"/>
          <p:cNvSpPr/>
          <p:nvPr/>
        </p:nvSpPr>
        <p:spPr>
          <a:xfrm>
            <a:off x="5260975" y="1644650"/>
            <a:ext cx="873125" cy="323850"/>
          </a:xfrm>
          <a:custGeom>
            <a:avLst/>
            <a:gdLst/>
            <a:ahLst/>
            <a:cxnLst/>
            <a:rect l="l" t="t" r="r" b="b"/>
            <a:pathLst>
              <a:path w="876300" h="328089">
                <a:moveTo>
                  <a:pt x="0" y="311150"/>
                </a:moveTo>
                <a:cubicBezTo>
                  <a:pt x="53710" y="318294"/>
                  <a:pt x="107421" y="325438"/>
                  <a:pt x="142875" y="327025"/>
                </a:cubicBezTo>
                <a:cubicBezTo>
                  <a:pt x="178329" y="328612"/>
                  <a:pt x="182033" y="329671"/>
                  <a:pt x="212725" y="320675"/>
                </a:cubicBezTo>
                <a:cubicBezTo>
                  <a:pt x="243417" y="311679"/>
                  <a:pt x="293158" y="288396"/>
                  <a:pt x="327025" y="273050"/>
                </a:cubicBezTo>
                <a:cubicBezTo>
                  <a:pt x="360892" y="257704"/>
                  <a:pt x="386821" y="245533"/>
                  <a:pt x="415925" y="228600"/>
                </a:cubicBezTo>
                <a:cubicBezTo>
                  <a:pt x="445029" y="211667"/>
                  <a:pt x="467254" y="186796"/>
                  <a:pt x="501650" y="171450"/>
                </a:cubicBezTo>
                <a:cubicBezTo>
                  <a:pt x="536046" y="156104"/>
                  <a:pt x="586846" y="148167"/>
                  <a:pt x="622300" y="136525"/>
                </a:cubicBezTo>
                <a:cubicBezTo>
                  <a:pt x="657754" y="124883"/>
                  <a:pt x="683683" y="114300"/>
                  <a:pt x="714375" y="101600"/>
                </a:cubicBezTo>
                <a:cubicBezTo>
                  <a:pt x="745067" y="88900"/>
                  <a:pt x="779463" y="77258"/>
                  <a:pt x="806450" y="60325"/>
                </a:cubicBezTo>
                <a:cubicBezTo>
                  <a:pt x="833438" y="43392"/>
                  <a:pt x="854869" y="21696"/>
                  <a:pt x="876300" y="0"/>
                </a:cubicBezTo>
              </a:path>
            </a:pathLst>
          </a:custGeom>
          <a:noFill/>
          <a:ln>
            <a:solidFill>
              <a:srgbClr val="4A7EBB"/>
            </a:solidFill>
            <a:custDash>
              <a:ds d="3900000" sp="29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CustomShape 64"/>
          <p:cNvSpPr/>
          <p:nvPr/>
        </p:nvSpPr>
        <p:spPr>
          <a:xfrm>
            <a:off x="7015163" y="3590925"/>
            <a:ext cx="2259012" cy="2387600"/>
          </a:xfrm>
          <a:custGeom>
            <a:avLst/>
            <a:gdLst/>
            <a:ahLst/>
            <a:cxnLst/>
            <a:rect l="l" t="t" r="r" b="b"/>
            <a:pathLst>
              <a:path w="2262187" h="2390775">
                <a:moveTo>
                  <a:pt x="0" y="2390775"/>
                </a:moveTo>
                <a:cubicBezTo>
                  <a:pt x="22225" y="2303463"/>
                  <a:pt x="44450" y="2216151"/>
                  <a:pt x="57150" y="2128838"/>
                </a:cubicBezTo>
                <a:cubicBezTo>
                  <a:pt x="69850" y="2041525"/>
                  <a:pt x="68263" y="1960562"/>
                  <a:pt x="76200" y="1866900"/>
                </a:cubicBezTo>
                <a:cubicBezTo>
                  <a:pt x="84138" y="1773237"/>
                  <a:pt x="96044" y="1639888"/>
                  <a:pt x="104775" y="1566863"/>
                </a:cubicBezTo>
                <a:cubicBezTo>
                  <a:pt x="113506" y="1493838"/>
                  <a:pt x="106362" y="1471612"/>
                  <a:pt x="128587" y="1428750"/>
                </a:cubicBezTo>
                <a:cubicBezTo>
                  <a:pt x="150812" y="1385888"/>
                  <a:pt x="165894" y="1360488"/>
                  <a:pt x="238125" y="1309688"/>
                </a:cubicBezTo>
                <a:cubicBezTo>
                  <a:pt x="310356" y="1258888"/>
                  <a:pt x="429419" y="1208087"/>
                  <a:pt x="561975" y="1123950"/>
                </a:cubicBezTo>
                <a:cubicBezTo>
                  <a:pt x="694531" y="1039813"/>
                  <a:pt x="872331" y="908844"/>
                  <a:pt x="1033462" y="804863"/>
                </a:cubicBezTo>
                <a:cubicBezTo>
                  <a:pt x="1194593" y="700882"/>
                  <a:pt x="1528762" y="500063"/>
                  <a:pt x="1528762" y="500063"/>
                </a:cubicBezTo>
                <a:cubicBezTo>
                  <a:pt x="1676400" y="408782"/>
                  <a:pt x="1813718" y="326231"/>
                  <a:pt x="1919287" y="257175"/>
                </a:cubicBezTo>
                <a:cubicBezTo>
                  <a:pt x="2024856" y="188119"/>
                  <a:pt x="2105025" y="128588"/>
                  <a:pt x="2162175" y="85725"/>
                </a:cubicBezTo>
                <a:cubicBezTo>
                  <a:pt x="2219325" y="42862"/>
                  <a:pt x="2240756" y="21431"/>
                  <a:pt x="2262187" y="0"/>
                </a:cubicBezTo>
              </a:path>
            </a:pathLst>
          </a:custGeom>
          <a:noFill/>
          <a:ln w="19080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24"/>
          <p:cNvSpPr/>
          <p:nvPr/>
        </p:nvSpPr>
        <p:spPr>
          <a:xfrm>
            <a:off x="1952625" y="5643563"/>
            <a:ext cx="1143000" cy="142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автомобильные дороги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73" name="Line 27"/>
          <p:cNvSpPr/>
          <p:nvPr/>
        </p:nvSpPr>
        <p:spPr>
          <a:xfrm>
            <a:off x="2667000" y="5786438"/>
            <a:ext cx="0" cy="477837"/>
          </a:xfrm>
          <a:prstGeom prst="line">
            <a:avLst/>
          </a:prstGeom>
          <a:ln w="93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2"/>
          <p:cNvSpPr txBox="1">
            <a:spLocks noChangeArrowheads="1"/>
          </p:cNvSpPr>
          <p:nvPr/>
        </p:nvSpPr>
        <p:spPr bwMode="auto">
          <a:xfrm>
            <a:off x="627063" y="550863"/>
            <a:ext cx="91598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cs typeface="Arial" charset="0"/>
              </a:rPr>
              <a:t>АНАЛИЗ ОПРОСА БИЗНЕСА</a:t>
            </a:r>
          </a:p>
          <a:p>
            <a:r>
              <a:rPr lang="ru-RU" altLang="ru-RU" sz="2400">
                <a:cs typeface="Arial" charset="0"/>
              </a:rPr>
              <a:t>ВЗАИМОДЕЙСТВИЕ С АДМИНИСТРАЦИЕЙ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7063" y="163513"/>
            <a:ext cx="1468437" cy="27463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>
              <a:defRPr/>
            </a:pPr>
            <a:r>
              <a:rPr lang="ru-RU" altLang="ru-RU" sz="800" b="1">
                <a:solidFill>
                  <a:schemeClr val="bg1"/>
                </a:solidFill>
                <a:cs typeface="Arial" panose="020B0604020202020204" pitchFamily="34" charset="0"/>
              </a:rPr>
              <a:t>анализ опроса бизнеса</a:t>
            </a:r>
            <a:endParaRPr lang="x-none" altLang="ru-RU" sz="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7828" name="Номер слайда 5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059863" y="6607175"/>
            <a:ext cx="727075" cy="12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63FB28-9903-4D22-B1EC-B2B3031006EC}" type="slidenum">
              <a:rPr lang="ru-RU" altLang="ru-RU" sz="800">
                <a:cs typeface="Arial" charset="0"/>
              </a:rPr>
              <a:pPr/>
              <a:t>40</a:t>
            </a:fld>
            <a:endParaRPr lang="ru-RU" altLang="ru-RU" sz="800">
              <a:cs typeface="Arial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28650" y="1401763"/>
            <a:ext cx="2967038" cy="2393950"/>
          </a:xfrm>
          <a:prstGeom prst="roundRect">
            <a:avLst>
              <a:gd name="adj" fmla="val 109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22688" y="1401763"/>
            <a:ext cx="2968625" cy="4905375"/>
          </a:xfrm>
          <a:prstGeom prst="roundRect">
            <a:avLst>
              <a:gd name="adj" fmla="val 772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19900" y="1401763"/>
            <a:ext cx="2967038" cy="4905375"/>
          </a:xfrm>
          <a:prstGeom prst="roundRect">
            <a:avLst>
              <a:gd name="adj" fmla="val 86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77832" name="TextBox 28"/>
          <p:cNvSpPr txBox="1">
            <a:spLocks noChangeArrowheads="1"/>
          </p:cNvSpPr>
          <p:nvPr/>
        </p:nvSpPr>
        <p:spPr bwMode="auto">
          <a:xfrm>
            <a:off x="3722688" y="1600200"/>
            <a:ext cx="2968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ВЗАИМОДЕЙСТВИЕ     </a:t>
            </a:r>
            <a:r>
              <a:rPr lang="en-US" altLang="ru-RU" sz="1100" b="1">
                <a:solidFill>
                  <a:srgbClr val="4756A0"/>
                </a:solidFill>
                <a:cs typeface="Arial" charset="0"/>
              </a:rPr>
              <a:t>                                      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С АДМИНИСТРАЦИЕЙ</a:t>
            </a:r>
            <a:endParaRPr lang="ru-RU" altLang="ru-RU" sz="1100" b="1">
              <a:solidFill>
                <a:srgbClr val="4756A0"/>
              </a:solidFill>
              <a:cs typeface="Arial" charset="0"/>
            </a:endParaRPr>
          </a:p>
        </p:txBody>
      </p:sp>
      <p:pic>
        <p:nvPicPr>
          <p:cNvPr id="77833" name="Рисунок 34" descr="Монеты со сплошной заливко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1477963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4" name="Рисунок 36" descr="Монеты со сплошной заливко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700" y="14779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5" name="TextBox 37"/>
          <p:cNvSpPr txBox="1">
            <a:spLocks noChangeArrowheads="1"/>
          </p:cNvSpPr>
          <p:nvPr/>
        </p:nvSpPr>
        <p:spPr bwMode="auto">
          <a:xfrm>
            <a:off x="839788" y="1803400"/>
            <a:ext cx="2446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solidFill>
                  <a:srgbClr val="4756A0"/>
                </a:solidFill>
                <a:cs typeface="Arial" charset="0"/>
              </a:rPr>
              <a:t>86,6%</a:t>
            </a:r>
            <a:endParaRPr lang="ru-RU" altLang="ru-RU" sz="2400" b="1">
              <a:solidFill>
                <a:srgbClr val="4756A0"/>
              </a:solidFill>
              <a:cs typeface="Arial" charset="0"/>
            </a:endParaRPr>
          </a:p>
        </p:txBody>
      </p:sp>
      <p:sp>
        <p:nvSpPr>
          <p:cNvPr id="77836" name="TextBox 38"/>
          <p:cNvSpPr txBox="1">
            <a:spLocks noChangeArrowheads="1"/>
          </p:cNvSpPr>
          <p:nvPr/>
        </p:nvSpPr>
        <p:spPr bwMode="auto">
          <a:xfrm>
            <a:off x="839788" y="2306638"/>
            <a:ext cx="2254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респондентов знают </a:t>
            </a:r>
          </a:p>
          <a:p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об инвестиционном уполномоченном </a:t>
            </a:r>
          </a:p>
          <a:p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муниципального образования</a:t>
            </a:r>
            <a:endParaRPr lang="ru-RU" altLang="ru-RU" sz="1100" b="1">
              <a:solidFill>
                <a:srgbClr val="4756A0"/>
              </a:solidFill>
              <a:cs typeface="Arial" charset="0"/>
            </a:endParaRPr>
          </a:p>
        </p:txBody>
      </p:sp>
      <p:sp>
        <p:nvSpPr>
          <p:cNvPr id="77837" name="TextBox 39"/>
          <p:cNvSpPr txBox="1">
            <a:spLocks noChangeArrowheads="1"/>
          </p:cNvSpPr>
          <p:nvPr/>
        </p:nvSpPr>
        <p:spPr bwMode="auto">
          <a:xfrm>
            <a:off x="836613" y="4451350"/>
            <a:ext cx="1677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solidFill>
                  <a:srgbClr val="4756A0"/>
                </a:solidFill>
                <a:cs typeface="Arial" charset="0"/>
              </a:rPr>
              <a:t>56,7%</a:t>
            </a:r>
            <a:endParaRPr lang="ru-RU" altLang="ru-RU" sz="2400" b="1">
              <a:solidFill>
                <a:srgbClr val="4756A0"/>
              </a:solidFill>
              <a:cs typeface="Arial" charset="0"/>
            </a:endParaRPr>
          </a:p>
        </p:txBody>
      </p:sp>
      <p:sp>
        <p:nvSpPr>
          <p:cNvPr id="77838" name="TextBox 40"/>
          <p:cNvSpPr txBox="1">
            <a:spLocks noChangeArrowheads="1"/>
          </p:cNvSpPr>
          <p:nvPr/>
        </p:nvSpPr>
        <p:spPr bwMode="auto">
          <a:xfrm>
            <a:off x="836613" y="4953000"/>
            <a:ext cx="1677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из них контактировала с ними</a:t>
            </a:r>
            <a:endParaRPr lang="ru-RU" altLang="ru-RU" sz="1100" b="1">
              <a:solidFill>
                <a:srgbClr val="4756A0"/>
              </a:solidFill>
              <a:cs typeface="Arial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27063" y="3914775"/>
            <a:ext cx="2951162" cy="2393950"/>
          </a:xfrm>
          <a:prstGeom prst="roundRect">
            <a:avLst>
              <a:gd name="adj" fmla="val 10253"/>
            </a:avLst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77840" name="TextBox 47"/>
          <p:cNvSpPr txBox="1">
            <a:spLocks noChangeArrowheads="1"/>
          </p:cNvSpPr>
          <p:nvPr/>
        </p:nvSpPr>
        <p:spPr bwMode="auto">
          <a:xfrm>
            <a:off x="7029450" y="1803400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solidFill>
                  <a:schemeClr val="bg1"/>
                </a:solidFill>
                <a:cs typeface="Arial" charset="0"/>
              </a:rPr>
              <a:t>22%</a:t>
            </a:r>
            <a:endParaRPr lang="ru-RU" altLang="ru-RU" sz="2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7841" name="TextBox 48"/>
          <p:cNvSpPr txBox="1">
            <a:spLocks noChangeArrowheads="1"/>
          </p:cNvSpPr>
          <p:nvPr/>
        </p:nvSpPr>
        <p:spPr bwMode="auto">
          <a:xfrm>
            <a:off x="7029450" y="2306638"/>
            <a:ext cx="2254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100" b="1">
                <a:solidFill>
                  <a:schemeClr val="bg1"/>
                </a:solidFill>
                <a:cs typeface="Arial" charset="0"/>
              </a:rPr>
              <a:t>компаний-респондентов</a:t>
            </a:r>
          </a:p>
          <a:p>
            <a:r>
              <a:rPr lang="ru-RU" altLang="ru-RU" sz="1100" b="1">
                <a:solidFill>
                  <a:schemeClr val="bg1"/>
                </a:solidFill>
                <a:cs typeface="Arial" charset="0"/>
              </a:rPr>
              <a:t>получали государственную финансовую поддержку</a:t>
            </a:r>
            <a:endParaRPr lang="ru-RU" altLang="ru-RU" sz="11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1" name="CustomShape 24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graphicFrame>
        <p:nvGraphicFramePr>
          <p:cNvPr id="77843" name="Диаграмма 21"/>
          <p:cNvGraphicFramePr>
            <a:graphicFrameLocks/>
          </p:cNvGraphicFramePr>
          <p:nvPr/>
        </p:nvGraphicFramePr>
        <p:xfrm>
          <a:off x="3671888" y="1350963"/>
          <a:ext cx="3070225" cy="426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4" r:id="rId6" imgW="3072650" imgH="4267570" progId="Excel.Chart.8">
                  <p:embed/>
                </p:oleObj>
              </mc:Choice>
              <mc:Fallback>
                <p:oleObj r:id="rId6" imgW="3072650" imgH="4267570" progId="Excel.Chart.8">
                  <p:embed/>
                  <p:pic>
                    <p:nvPicPr>
                      <p:cNvPr id="0" name="Диаграмма 2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1350963"/>
                        <a:ext cx="3070225" cy="426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CustomShape 1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@ МАТЕРИАЛ ПОДГОТОВЛЕН АДМИНИСТРАЦИЕЙ ГОРОДА БАТАЙСКА</a:t>
            </a:r>
          </a:p>
        </p:txBody>
      </p:sp>
      <p:sp>
        <p:nvSpPr>
          <p:cNvPr id="2059" name="CustomShape 2"/>
          <p:cNvSpPr/>
          <p:nvPr/>
        </p:nvSpPr>
        <p:spPr>
          <a:xfrm>
            <a:off x="7613650" y="158750"/>
            <a:ext cx="2147888" cy="722313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5000" rIns="720000" bIns="45000" anchor="ctr"/>
          <a:lstStyle/>
          <a:p>
            <a:pPr eaLnBrk="1" hangingPunct="1"/>
            <a:r>
              <a:rPr lang="ru-RU" altLang="ru-RU" sz="800" b="1">
                <a:solidFill>
                  <a:srgbClr val="000000"/>
                </a:solidFill>
              </a:rPr>
              <a:t>РОСТОВСКАЯ ОБЛАСТЬ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2060" name="CustomShape 3"/>
          <p:cNvSpPr/>
          <p:nvPr/>
        </p:nvSpPr>
        <p:spPr>
          <a:xfrm>
            <a:off x="9039225" y="158750"/>
            <a:ext cx="722313" cy="722313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 w="25560">
            <a:noFill/>
          </a:ln>
          <a:effectLst>
            <a:outerShdw>
              <a:srgbClr val="000000">
                <a:alpha val="9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2" name="CustomShape 4"/>
          <p:cNvSpPr/>
          <p:nvPr/>
        </p:nvSpPr>
        <p:spPr>
          <a:xfrm>
            <a:off x="9291638" y="460375"/>
            <a:ext cx="217487" cy="131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63" name="CustomShape 5"/>
          <p:cNvSpPr/>
          <p:nvPr/>
        </p:nvSpPr>
        <p:spPr>
          <a:xfrm>
            <a:off x="7856538" y="3509963"/>
            <a:ext cx="1668462" cy="40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FFFFFF"/>
                </a:solidFill>
              </a:rPr>
              <a:t>В РАМКЕ СЛЕДУЕТ КРУПНО РАЗМЕСТИТЬ ГЕРБ ВАШЕГО МУНИЦИПАЛИТЕТА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2064" name="CustomShape 6"/>
          <p:cNvSpPr/>
          <p:nvPr/>
        </p:nvSpPr>
        <p:spPr>
          <a:xfrm>
            <a:off x="858838" y="3509963"/>
            <a:ext cx="1738312" cy="40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FFFFFF"/>
                </a:solidFill>
              </a:rPr>
              <a:t>В РАМКЕ СЛЕДУЕТ РАЗМЕСТИТЬ ФОТО ВАШЕГО МУНИЦИПАЛИТЕТА</a:t>
            </a:r>
            <a:endParaRPr lang="ru-RU" altLang="ru-RU" sz="900">
              <a:solidFill>
                <a:srgbClr val="000000"/>
              </a:solidFill>
            </a:endParaRPr>
          </a:p>
        </p:txBody>
      </p:sp>
      <p:pic>
        <p:nvPicPr>
          <p:cNvPr id="78856" name="Рисунок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285875"/>
            <a:ext cx="2224088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Рисунок 1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357188"/>
            <a:ext cx="6175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285875"/>
            <a:ext cx="721518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627063" y="163513"/>
            <a:ext cx="2266950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r>
              <a:rPr lang="ru-RU" altLang="ru-RU" sz="800" b="1">
                <a:solidFill>
                  <a:srgbClr val="FFFFFF"/>
                </a:solidFill>
              </a:rPr>
              <a:t>социально-экономические показатели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385" name="CustomShape 2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/>
            <a:fld id="{A8D42513-2007-458F-A2D8-18086CC95E8B}" type="slidenum">
              <a:rPr lang="ru-RU" altLang="ru-RU" sz="800">
                <a:solidFill>
                  <a:srgbClr val="000000"/>
                </a:solidFill>
              </a:rPr>
              <a:pPr algn="r"/>
              <a:t>5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386" name="CustomShape 3"/>
          <p:cNvSpPr/>
          <p:nvPr/>
        </p:nvSpPr>
        <p:spPr>
          <a:xfrm>
            <a:off x="627063" y="1239838"/>
            <a:ext cx="6018212" cy="4900612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CustomShape 4"/>
          <p:cNvSpPr/>
          <p:nvPr/>
        </p:nvSpPr>
        <p:spPr>
          <a:xfrm>
            <a:off x="6819900" y="1401763"/>
            <a:ext cx="2962275" cy="76993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altLang="ru-RU" sz="1100" b="1">
                <a:solidFill>
                  <a:srgbClr val="FFFFFF"/>
                </a:solidFill>
              </a:rPr>
              <a:t>СТРУКТУРА ОТГРУЖЕННОЙ    ПРОДУКЦИИ ПО ВИДАМ ЭКОНОМИЧЕСКОЙ ДЕЯТЕЛЬНОСТИ          В 2023 ГОДУ (%)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388" name="CustomShape 5"/>
          <p:cNvSpPr/>
          <p:nvPr/>
        </p:nvSpPr>
        <p:spPr>
          <a:xfrm>
            <a:off x="6821488" y="2293938"/>
            <a:ext cx="2960687" cy="4008437"/>
          </a:xfrm>
          <a:prstGeom prst="roundRect">
            <a:avLst>
              <a:gd name="adj" fmla="val 8720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Line 6"/>
          <p:cNvSpPr/>
          <p:nvPr/>
        </p:nvSpPr>
        <p:spPr>
          <a:xfrm>
            <a:off x="906463" y="6000750"/>
            <a:ext cx="271462" cy="0"/>
          </a:xfrm>
          <a:prstGeom prst="line">
            <a:avLst/>
          </a:prstGeom>
          <a:ln w="12600">
            <a:solidFill>
              <a:srgbClr val="A6A6A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7"/>
          <p:cNvSpPr/>
          <p:nvPr/>
        </p:nvSpPr>
        <p:spPr>
          <a:xfrm>
            <a:off x="1293813" y="5938838"/>
            <a:ext cx="25876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defRPr/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2021</a:t>
            </a:r>
          </a:p>
        </p:txBody>
      </p:sp>
      <p:sp>
        <p:nvSpPr>
          <p:cNvPr id="391" name="Line 8"/>
          <p:cNvSpPr/>
          <p:nvPr/>
        </p:nvSpPr>
        <p:spPr>
          <a:xfrm>
            <a:off x="1736725" y="6000750"/>
            <a:ext cx="269875" cy="0"/>
          </a:xfrm>
          <a:prstGeom prst="line">
            <a:avLst/>
          </a:prstGeom>
          <a:ln w="12600">
            <a:solidFill>
              <a:srgbClr val="B1C1E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9"/>
          <p:cNvSpPr/>
          <p:nvPr/>
        </p:nvSpPr>
        <p:spPr>
          <a:xfrm>
            <a:off x="2122488" y="5938838"/>
            <a:ext cx="25876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defRPr/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2022</a:t>
            </a:r>
          </a:p>
        </p:txBody>
      </p:sp>
      <p:sp>
        <p:nvSpPr>
          <p:cNvPr id="393" name="Line 10"/>
          <p:cNvSpPr/>
          <p:nvPr/>
        </p:nvSpPr>
        <p:spPr>
          <a:xfrm>
            <a:off x="2565400" y="6000750"/>
            <a:ext cx="271463" cy="0"/>
          </a:xfrm>
          <a:prstGeom prst="line">
            <a:avLst/>
          </a:prstGeom>
          <a:ln w="1260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11"/>
          <p:cNvSpPr/>
          <p:nvPr/>
        </p:nvSpPr>
        <p:spPr>
          <a:xfrm>
            <a:off x="2952750" y="5938838"/>
            <a:ext cx="77787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defRPr/>
            </a:pPr>
            <a:r>
              <a:rPr lang="ru-RU" sz="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2023</a:t>
            </a:r>
          </a:p>
        </p:txBody>
      </p:sp>
      <p:sp>
        <p:nvSpPr>
          <p:cNvPr id="395" name="CustomShape 12"/>
          <p:cNvSpPr/>
          <p:nvPr/>
        </p:nvSpPr>
        <p:spPr>
          <a:xfrm>
            <a:off x="2365375" y="2422525"/>
            <a:ext cx="2735263" cy="2605088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BFBFB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13"/>
          <p:cNvSpPr/>
          <p:nvPr/>
        </p:nvSpPr>
        <p:spPr>
          <a:xfrm>
            <a:off x="2762250" y="2762250"/>
            <a:ext cx="2003425" cy="1908175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Line 14"/>
          <p:cNvSpPr/>
          <p:nvPr/>
        </p:nvSpPr>
        <p:spPr>
          <a:xfrm>
            <a:off x="3738563" y="2422525"/>
            <a:ext cx="0" cy="2609850"/>
          </a:xfrm>
          <a:prstGeom prst="line">
            <a:avLst/>
          </a:prstGeom>
          <a:ln w="9360">
            <a:solidFill>
              <a:srgbClr val="F1F1F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Line 15"/>
          <p:cNvSpPr/>
          <p:nvPr/>
        </p:nvSpPr>
        <p:spPr>
          <a:xfrm flipH="1">
            <a:off x="2654300" y="3124200"/>
            <a:ext cx="2087563" cy="1206500"/>
          </a:xfrm>
          <a:prstGeom prst="line">
            <a:avLst/>
          </a:prstGeom>
          <a:ln w="9360">
            <a:solidFill>
              <a:srgbClr val="F1F1F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Line 16"/>
          <p:cNvSpPr/>
          <p:nvPr/>
        </p:nvSpPr>
        <p:spPr>
          <a:xfrm>
            <a:off x="2727325" y="3124200"/>
            <a:ext cx="2087563" cy="1206500"/>
          </a:xfrm>
          <a:prstGeom prst="line">
            <a:avLst/>
          </a:prstGeom>
          <a:ln w="9360">
            <a:solidFill>
              <a:srgbClr val="F1F1F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17"/>
          <p:cNvSpPr/>
          <p:nvPr/>
        </p:nvSpPr>
        <p:spPr>
          <a:xfrm>
            <a:off x="3708400" y="3671888"/>
            <a:ext cx="57150" cy="57150"/>
          </a:xfrm>
          <a:prstGeom prst="ellipse">
            <a:avLst/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18"/>
          <p:cNvSpPr/>
          <p:nvPr/>
        </p:nvSpPr>
        <p:spPr>
          <a:xfrm>
            <a:off x="3194050" y="1674813"/>
            <a:ext cx="1524000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altLang="ru-RU" sz="800" b="1">
                <a:solidFill>
                  <a:srgbClr val="4756A0"/>
                </a:solidFill>
              </a:rPr>
              <a:t>объем инвестиций </a:t>
            </a:r>
            <a:endParaRPr lang="ru-RU" altLang="ru-RU" sz="800">
              <a:solidFill>
                <a:srgbClr val="000000"/>
              </a:solidFill>
            </a:endParaRPr>
          </a:p>
          <a:p>
            <a:r>
              <a:rPr lang="ru-RU" altLang="ru-RU" sz="800" b="1">
                <a:solidFill>
                  <a:srgbClr val="4756A0"/>
                </a:solidFill>
              </a:rPr>
              <a:t>в основной капитал по полному кругу организаций, </a:t>
            </a:r>
            <a:r>
              <a:rPr lang="ru-RU" altLang="ru-RU" sz="800">
                <a:solidFill>
                  <a:srgbClr val="4756A0"/>
                </a:solidFill>
              </a:rPr>
              <a:t>млрд руб.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402" name="CustomShape 19"/>
          <p:cNvSpPr/>
          <p:nvPr/>
        </p:nvSpPr>
        <p:spPr>
          <a:xfrm>
            <a:off x="5268913" y="3016250"/>
            <a:ext cx="1116012" cy="238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altLang="ru-RU" sz="800" b="1">
                <a:solidFill>
                  <a:srgbClr val="4756A0"/>
                </a:solidFill>
              </a:rPr>
              <a:t>отгрузка продукции,</a:t>
            </a:r>
            <a:endParaRPr lang="ru-RU" altLang="ru-RU" sz="800">
              <a:solidFill>
                <a:srgbClr val="000000"/>
              </a:solidFill>
            </a:endParaRPr>
          </a:p>
          <a:p>
            <a:r>
              <a:rPr lang="ru-RU" altLang="ru-RU" sz="800">
                <a:solidFill>
                  <a:srgbClr val="4756A0"/>
                </a:solidFill>
              </a:rPr>
              <a:t>млрд руб.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403" name="CustomShape 20"/>
          <p:cNvSpPr/>
          <p:nvPr/>
        </p:nvSpPr>
        <p:spPr>
          <a:xfrm>
            <a:off x="5268913" y="3344863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A6A6A6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13,0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04" name="CustomShape 21"/>
          <p:cNvSpPr/>
          <p:nvPr/>
        </p:nvSpPr>
        <p:spPr>
          <a:xfrm>
            <a:off x="6061075" y="3341688"/>
            <a:ext cx="315913" cy="17462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19,8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05" name="CustomShape 22"/>
          <p:cNvSpPr/>
          <p:nvPr/>
        </p:nvSpPr>
        <p:spPr>
          <a:xfrm>
            <a:off x="5667375" y="3344863"/>
            <a:ext cx="315913" cy="17462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9,4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06" name="CustomShape 23"/>
          <p:cNvSpPr/>
          <p:nvPr/>
        </p:nvSpPr>
        <p:spPr>
          <a:xfrm>
            <a:off x="4862513" y="4586288"/>
            <a:ext cx="1557337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altLang="ru-RU" sz="800" b="1">
                <a:solidFill>
                  <a:srgbClr val="4756A0"/>
                </a:solidFill>
              </a:rPr>
              <a:t>общий фонд оплаты труда       по полному кругу организаций,</a:t>
            </a:r>
            <a:endParaRPr lang="ru-RU" altLang="ru-RU" sz="800">
              <a:solidFill>
                <a:srgbClr val="000000"/>
              </a:solidFill>
            </a:endParaRPr>
          </a:p>
          <a:p>
            <a:r>
              <a:rPr lang="ru-RU" altLang="ru-RU" sz="800">
                <a:solidFill>
                  <a:srgbClr val="4756A0"/>
                </a:solidFill>
              </a:rPr>
              <a:t>млрд руб.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407" name="CustomShape 24"/>
          <p:cNvSpPr/>
          <p:nvPr/>
        </p:nvSpPr>
        <p:spPr>
          <a:xfrm>
            <a:off x="4881563" y="5143500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A6A6A6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10,7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08" name="CustomShape 25"/>
          <p:cNvSpPr/>
          <p:nvPr/>
        </p:nvSpPr>
        <p:spPr>
          <a:xfrm>
            <a:off x="5667375" y="5143500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14,3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09" name="CustomShape 26"/>
          <p:cNvSpPr/>
          <p:nvPr/>
        </p:nvSpPr>
        <p:spPr>
          <a:xfrm>
            <a:off x="5276850" y="5143500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12,8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10" name="CustomShape 27"/>
          <p:cNvSpPr/>
          <p:nvPr/>
        </p:nvSpPr>
        <p:spPr>
          <a:xfrm>
            <a:off x="1589088" y="4583113"/>
            <a:ext cx="982662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altLang="ru-RU" sz="800" b="1">
                <a:solidFill>
                  <a:srgbClr val="4756A0"/>
                </a:solidFill>
              </a:rPr>
              <a:t>объём розничного товарооборота,</a:t>
            </a:r>
            <a:endParaRPr lang="ru-RU" altLang="ru-RU" sz="800">
              <a:solidFill>
                <a:srgbClr val="000000"/>
              </a:solidFill>
            </a:endParaRPr>
          </a:p>
          <a:p>
            <a:r>
              <a:rPr lang="ru-RU" altLang="ru-RU" sz="800">
                <a:solidFill>
                  <a:srgbClr val="4756A0"/>
                </a:solidFill>
              </a:rPr>
              <a:t>млрд руб.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411" name="CustomShape 28"/>
          <p:cNvSpPr/>
          <p:nvPr/>
        </p:nvSpPr>
        <p:spPr>
          <a:xfrm>
            <a:off x="1589088" y="5037138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A6A6A6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18,3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12" name="CustomShape 29"/>
          <p:cNvSpPr/>
          <p:nvPr/>
        </p:nvSpPr>
        <p:spPr>
          <a:xfrm>
            <a:off x="2387600" y="5032375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24,9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13" name="CustomShape 30"/>
          <p:cNvSpPr/>
          <p:nvPr/>
        </p:nvSpPr>
        <p:spPr>
          <a:xfrm>
            <a:off x="1987550" y="5037138"/>
            <a:ext cx="315913" cy="17462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21,03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14" name="CustomShape 31"/>
          <p:cNvSpPr/>
          <p:nvPr/>
        </p:nvSpPr>
        <p:spPr>
          <a:xfrm>
            <a:off x="1085850" y="3016250"/>
            <a:ext cx="1557338" cy="238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altLang="ru-RU" sz="800" b="1">
                <a:solidFill>
                  <a:srgbClr val="4756A0"/>
                </a:solidFill>
              </a:rPr>
              <a:t>средний размер пенсии,</a:t>
            </a:r>
            <a:endParaRPr lang="ru-RU" altLang="ru-RU" sz="800">
              <a:solidFill>
                <a:srgbClr val="000000"/>
              </a:solidFill>
            </a:endParaRPr>
          </a:p>
          <a:p>
            <a:r>
              <a:rPr lang="ru-RU" altLang="ru-RU" sz="800">
                <a:solidFill>
                  <a:srgbClr val="4756A0"/>
                </a:solidFill>
              </a:rPr>
              <a:t>руб.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416" name="CustomShape 33"/>
          <p:cNvSpPr/>
          <p:nvPr/>
        </p:nvSpPr>
        <p:spPr>
          <a:xfrm>
            <a:off x="1890713" y="3343275"/>
            <a:ext cx="315912" cy="17462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19 445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17" name="CustomShape 34"/>
          <p:cNvSpPr/>
          <p:nvPr/>
        </p:nvSpPr>
        <p:spPr>
          <a:xfrm>
            <a:off x="1476375" y="3341688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18 091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18" name="CustomShape 35"/>
          <p:cNvSpPr/>
          <p:nvPr/>
        </p:nvSpPr>
        <p:spPr>
          <a:xfrm>
            <a:off x="3232150" y="5140325"/>
            <a:ext cx="1371600" cy="2397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altLang="ru-RU" sz="800" b="1">
                <a:solidFill>
                  <a:srgbClr val="4756A0"/>
                </a:solidFill>
              </a:rPr>
              <a:t>средняя з/п (по полному кругу предприятий), </a:t>
            </a:r>
            <a:r>
              <a:rPr lang="ru-RU" altLang="ru-RU" sz="800">
                <a:solidFill>
                  <a:srgbClr val="4756A0"/>
                </a:solidFill>
              </a:rPr>
              <a:t>руб.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419" name="CustomShape 36"/>
          <p:cNvSpPr/>
          <p:nvPr/>
        </p:nvSpPr>
        <p:spPr>
          <a:xfrm>
            <a:off x="3232150" y="5478463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A6A6A6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34 146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20" name="CustomShape 37"/>
          <p:cNvSpPr/>
          <p:nvPr/>
        </p:nvSpPr>
        <p:spPr>
          <a:xfrm>
            <a:off x="4037013" y="5473700"/>
            <a:ext cx="315912" cy="17462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46 450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21" name="CustomShape 38"/>
          <p:cNvSpPr/>
          <p:nvPr/>
        </p:nvSpPr>
        <p:spPr>
          <a:xfrm>
            <a:off x="3629025" y="5478463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40 261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22" name="CustomShape 39"/>
          <p:cNvSpPr/>
          <p:nvPr/>
        </p:nvSpPr>
        <p:spPr>
          <a:xfrm rot="1800000">
            <a:off x="2982913" y="3157538"/>
            <a:ext cx="1255712" cy="1031875"/>
          </a:xfrm>
          <a:custGeom>
            <a:avLst/>
            <a:gdLst/>
            <a:ahLst/>
            <a:cxnLst/>
            <a:rect l="l" t="t" r="r" b="b"/>
            <a:pathLst>
              <a:path w="1376047" h="1126130">
                <a:moveTo>
                  <a:pt x="0" y="575866"/>
                </a:moveTo>
                <a:lnTo>
                  <a:pt x="429759" y="7332"/>
                </a:lnTo>
                <a:lnTo>
                  <a:pt x="1069064" y="0"/>
                </a:lnTo>
                <a:lnTo>
                  <a:pt x="1376047" y="560321"/>
                </a:lnTo>
                <a:lnTo>
                  <a:pt x="1077524" y="1126130"/>
                </a:lnTo>
                <a:lnTo>
                  <a:pt x="450104" y="1119968"/>
                </a:lnTo>
                <a:lnTo>
                  <a:pt x="0" y="575866"/>
                </a:lnTo>
                <a:close/>
              </a:path>
            </a:pathLst>
          </a:custGeom>
          <a:noFill/>
          <a:ln w="25560">
            <a:solidFill>
              <a:srgbClr val="A6A6A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40"/>
          <p:cNvSpPr/>
          <p:nvPr/>
        </p:nvSpPr>
        <p:spPr>
          <a:xfrm>
            <a:off x="627063" y="6354763"/>
            <a:ext cx="4271962" cy="85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41"/>
          <p:cNvSpPr/>
          <p:nvPr/>
        </p:nvSpPr>
        <p:spPr>
          <a:xfrm rot="1800000">
            <a:off x="2835275" y="2965450"/>
            <a:ext cx="1601788" cy="1403350"/>
          </a:xfrm>
          <a:custGeom>
            <a:avLst/>
            <a:gdLst/>
            <a:ahLst/>
            <a:cxnLst/>
            <a:rect l="l" t="t" r="r" b="b"/>
            <a:pathLst>
              <a:path w="1825527" h="1348087">
                <a:moveTo>
                  <a:pt x="0" y="656284"/>
                </a:moveTo>
                <a:lnTo>
                  <a:pt x="749692" y="9285"/>
                </a:lnTo>
                <a:lnTo>
                  <a:pt x="1507400" y="0"/>
                </a:lnTo>
                <a:lnTo>
                  <a:pt x="1825527" y="660136"/>
                </a:lnTo>
                <a:lnTo>
                  <a:pt x="1500204" y="1294544"/>
                </a:lnTo>
                <a:lnTo>
                  <a:pt x="734847" y="1348087"/>
                </a:lnTo>
                <a:lnTo>
                  <a:pt x="0" y="656284"/>
                </a:lnTo>
                <a:close/>
              </a:path>
            </a:pathLst>
          </a:custGeom>
          <a:noFill/>
          <a:ln w="25560">
            <a:solidFill>
              <a:srgbClr val="B1C1E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42"/>
          <p:cNvSpPr/>
          <p:nvPr/>
        </p:nvSpPr>
        <p:spPr>
          <a:xfrm rot="1800000">
            <a:off x="2651125" y="2744788"/>
            <a:ext cx="2138363" cy="1958975"/>
          </a:xfrm>
          <a:custGeom>
            <a:avLst/>
            <a:gdLst/>
            <a:ahLst/>
            <a:cxnLst/>
            <a:rect l="l" t="t" r="r" b="b"/>
            <a:pathLst>
              <a:path w="1822652" h="1773344">
                <a:moveTo>
                  <a:pt x="0" y="1010930"/>
                </a:moveTo>
                <a:lnTo>
                  <a:pt x="459889" y="0"/>
                </a:lnTo>
                <a:lnTo>
                  <a:pt x="1608645" y="23926"/>
                </a:lnTo>
                <a:lnTo>
                  <a:pt x="1822652" y="1009802"/>
                </a:lnTo>
                <a:lnTo>
                  <a:pt x="1492197" y="1773344"/>
                </a:lnTo>
                <a:lnTo>
                  <a:pt x="609565" y="1761784"/>
                </a:lnTo>
                <a:lnTo>
                  <a:pt x="0" y="1010930"/>
                </a:lnTo>
                <a:close/>
              </a:path>
            </a:pathLst>
          </a:cu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43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  <p:sp>
        <p:nvSpPr>
          <p:cNvPr id="427" name="CustomShape 44"/>
          <p:cNvSpPr/>
          <p:nvPr/>
        </p:nvSpPr>
        <p:spPr>
          <a:xfrm>
            <a:off x="627063" y="550863"/>
            <a:ext cx="8821737" cy="72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altLang="ru-RU" sz="2400" b="1">
                <a:solidFill>
                  <a:srgbClr val="000000"/>
                </a:solidFill>
              </a:rPr>
              <a:t>СОЦИАЛЬНО-ЭКОНОМИЧЕСКИЕ ПОКАЗАТЕЛИ</a:t>
            </a:r>
            <a:endParaRPr lang="ru-RU" altLang="ru-RU" sz="2400">
              <a:solidFill>
                <a:srgbClr val="000000"/>
              </a:solidFill>
            </a:endParaRPr>
          </a:p>
          <a:p>
            <a:r>
              <a:rPr lang="ru-RU" altLang="ru-RU" sz="2400">
                <a:solidFill>
                  <a:srgbClr val="000000"/>
                </a:solidFill>
              </a:rPr>
              <a:t>МУНИЦИПАЛЬНОГО ОБРАЗОВАНИЯ «ГОРОД БАТАЙСК»</a:t>
            </a:r>
          </a:p>
        </p:txBody>
      </p:sp>
      <p:sp>
        <p:nvSpPr>
          <p:cNvPr id="428" name="CustomShape 45"/>
          <p:cNvSpPr/>
          <p:nvPr/>
        </p:nvSpPr>
        <p:spPr>
          <a:xfrm>
            <a:off x="4832350" y="3343275"/>
            <a:ext cx="261938" cy="171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18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29" name="CustomShape 46"/>
          <p:cNvSpPr/>
          <p:nvPr/>
        </p:nvSpPr>
        <p:spPr>
          <a:xfrm>
            <a:off x="5667375" y="3344863"/>
            <a:ext cx="315913" cy="17462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9,4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30" name="CustomShape 47"/>
          <p:cNvSpPr/>
          <p:nvPr/>
        </p:nvSpPr>
        <p:spPr>
          <a:xfrm>
            <a:off x="5667375" y="3344863"/>
            <a:ext cx="315913" cy="17462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18,8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31" name="CustomShape 48"/>
          <p:cNvSpPr/>
          <p:nvPr/>
        </p:nvSpPr>
        <p:spPr>
          <a:xfrm>
            <a:off x="3592513" y="2197100"/>
            <a:ext cx="315912" cy="17462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15,9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33" name="CustomShape 50"/>
          <p:cNvSpPr/>
          <p:nvPr/>
        </p:nvSpPr>
        <p:spPr>
          <a:xfrm>
            <a:off x="3232150" y="5478463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A6A6A6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34 146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34" name="CustomShape 51"/>
          <p:cNvSpPr/>
          <p:nvPr/>
        </p:nvSpPr>
        <p:spPr>
          <a:xfrm>
            <a:off x="3162300" y="2195513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A6A6A6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10,4</a:t>
            </a:r>
            <a:endParaRPr lang="ru-RU" sz="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35" name="CustomShape 52"/>
          <p:cNvSpPr/>
          <p:nvPr/>
        </p:nvSpPr>
        <p:spPr>
          <a:xfrm>
            <a:off x="4016375" y="2193925"/>
            <a:ext cx="315913" cy="17462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17,3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36" name="CustomShape 53"/>
          <p:cNvSpPr/>
          <p:nvPr/>
        </p:nvSpPr>
        <p:spPr>
          <a:xfrm>
            <a:off x="781050" y="6200775"/>
            <a:ext cx="1023938" cy="171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ru-RU" sz="600" i="1" spc="-1" dirty="0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8" name="CustomShape 28"/>
          <p:cNvSpPr/>
          <p:nvPr/>
        </p:nvSpPr>
        <p:spPr>
          <a:xfrm>
            <a:off x="1047750" y="3343275"/>
            <a:ext cx="317500" cy="174625"/>
          </a:xfrm>
          <a:prstGeom prst="roundRect">
            <a:avLst>
              <a:gd name="adj" fmla="val 50000"/>
            </a:avLst>
          </a:prstGeom>
          <a:solidFill>
            <a:srgbClr val="A6A6A6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15 502</a:t>
            </a:r>
          </a:p>
        </p:txBody>
      </p:sp>
      <p:graphicFrame>
        <p:nvGraphicFramePr>
          <p:cNvPr id="12342" name="Диаграмма 60"/>
          <p:cNvGraphicFramePr>
            <a:graphicFrameLocks/>
          </p:cNvGraphicFramePr>
          <p:nvPr/>
        </p:nvGraphicFramePr>
        <p:xfrm>
          <a:off x="6767513" y="2236788"/>
          <a:ext cx="3067050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Chart" r:id="rId4" imgW="3072650" imgH="4127350" progId="Excel.Chart.8">
                  <p:embed/>
                </p:oleObj>
              </mc:Choice>
              <mc:Fallback>
                <p:oleObj name="Chart" r:id="rId4" imgW="3072650" imgH="4127350" progId="Excel.Chart.8">
                  <p:embed/>
                  <p:pic>
                    <p:nvPicPr>
                      <p:cNvPr id="0" name="Диаграмма 6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513" y="2236788"/>
                        <a:ext cx="3067050" cy="412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584200" y="1397000"/>
            <a:ext cx="4497388" cy="2376488"/>
          </a:xfrm>
          <a:prstGeom prst="roundRect">
            <a:avLst>
              <a:gd name="adj" fmla="val 10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438" name="CustomShape 1"/>
          <p:cNvSpPr/>
          <p:nvPr/>
        </p:nvSpPr>
        <p:spPr>
          <a:xfrm>
            <a:off x="7624763" y="3932238"/>
            <a:ext cx="2154237" cy="2370137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2"/>
          <p:cNvSpPr/>
          <p:nvPr/>
        </p:nvSpPr>
        <p:spPr>
          <a:xfrm>
            <a:off x="7826375" y="4848225"/>
            <a:ext cx="1611313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безработные граждане*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440" name="CustomShape 3"/>
          <p:cNvSpPr/>
          <p:nvPr/>
        </p:nvSpPr>
        <p:spPr>
          <a:xfrm>
            <a:off x="7823200" y="5611813"/>
            <a:ext cx="514350" cy="17462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hangingPunct="1"/>
            <a:r>
              <a:rPr lang="ru-RU" altLang="ru-RU" sz="600" b="1">
                <a:solidFill>
                  <a:srgbClr val="FFFFFF"/>
                </a:solidFill>
              </a:rPr>
              <a:t>7605 чел.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441" name="CustomShape 4"/>
          <p:cNvSpPr/>
          <p:nvPr/>
        </p:nvSpPr>
        <p:spPr>
          <a:xfrm>
            <a:off x="5295900" y="1847850"/>
            <a:ext cx="4486275" cy="1938338"/>
          </a:xfrm>
          <a:prstGeom prst="roundRect">
            <a:avLst>
              <a:gd name="adj" fmla="val 1231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CustomShape 5"/>
          <p:cNvSpPr/>
          <p:nvPr/>
        </p:nvSpPr>
        <p:spPr>
          <a:xfrm>
            <a:off x="5295900" y="1400175"/>
            <a:ext cx="4486275" cy="823913"/>
          </a:xfrm>
          <a:prstGeom prst="roundRect">
            <a:avLst>
              <a:gd name="adj" fmla="val 3062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CustomShape 6"/>
          <p:cNvSpPr/>
          <p:nvPr/>
        </p:nvSpPr>
        <p:spPr>
          <a:xfrm>
            <a:off x="5295900" y="3932238"/>
            <a:ext cx="2154238" cy="2370137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CustomShape 8"/>
          <p:cNvSpPr/>
          <p:nvPr/>
        </p:nvSpPr>
        <p:spPr>
          <a:xfrm>
            <a:off x="627063" y="550863"/>
            <a:ext cx="9155112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ЗАНЯТОСТЬ И ДОХОДЫ НАСЕЛЕНИЯ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446" name="CustomShape 9"/>
          <p:cNvSpPr/>
          <p:nvPr/>
        </p:nvSpPr>
        <p:spPr>
          <a:xfrm>
            <a:off x="627063" y="163513"/>
            <a:ext cx="1882775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занятость и доходы населения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448" name="CustomShape 11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99E6548A-1386-4717-858D-A82038BD58B6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6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449" name="CustomShape 12"/>
          <p:cNvSpPr/>
          <p:nvPr/>
        </p:nvSpPr>
        <p:spPr>
          <a:xfrm>
            <a:off x="573088" y="3929063"/>
            <a:ext cx="4481512" cy="2370137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CustomShape 13"/>
          <p:cNvSpPr/>
          <p:nvPr/>
        </p:nvSpPr>
        <p:spPr>
          <a:xfrm>
            <a:off x="627063" y="4210050"/>
            <a:ext cx="4464050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СРЕДНЕМЕСЯЧНАЯ ЗАРАБОТНАЯ ПЛАТА РАБОТНИКОВ </a:t>
            </a:r>
            <a:endParaRPr lang="ru-RU" altLang="ru-RU" sz="11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b="1">
                <a:solidFill>
                  <a:srgbClr val="4756A0"/>
                </a:solidFill>
              </a:rPr>
              <a:t>ПО ОТРАСЛЯМ В 2023 ГОДУ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453" name="CustomShape 14"/>
          <p:cNvSpPr/>
          <p:nvPr/>
        </p:nvSpPr>
        <p:spPr>
          <a:xfrm>
            <a:off x="4283075" y="2035175"/>
            <a:ext cx="752475" cy="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700" b="1">
                <a:solidFill>
                  <a:srgbClr val="4756A0"/>
                </a:solidFill>
              </a:rPr>
              <a:t>темп роста*%</a:t>
            </a:r>
            <a:endParaRPr lang="ru-RU" altLang="ru-RU" sz="700">
              <a:solidFill>
                <a:srgbClr val="000000"/>
              </a:solidFill>
            </a:endParaRPr>
          </a:p>
        </p:txBody>
      </p:sp>
      <p:sp>
        <p:nvSpPr>
          <p:cNvPr id="454" name="Line 15"/>
          <p:cNvSpPr/>
          <p:nvPr/>
        </p:nvSpPr>
        <p:spPr>
          <a:xfrm>
            <a:off x="4135438" y="2035175"/>
            <a:ext cx="1587" cy="1497013"/>
          </a:xfrm>
          <a:prstGeom prst="line">
            <a:avLst/>
          </a:prstGeom>
          <a:ln w="1260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58" name="Table 19"/>
          <p:cNvGraphicFramePr>
            <a:graphicFrameLocks noGrp="1"/>
          </p:cNvGraphicFramePr>
          <p:nvPr/>
        </p:nvGraphicFramePr>
        <p:xfrm>
          <a:off x="5289550" y="1400175"/>
          <a:ext cx="4497388" cy="2181225"/>
        </p:xfrm>
        <a:graphic>
          <a:graphicData uri="http://schemas.openxmlformats.org/drawingml/2006/table">
            <a:tbl>
              <a:tblPr/>
              <a:tblGrid>
                <a:gridCol w="1751013"/>
                <a:gridCol w="498475"/>
                <a:gridCol w="1123950"/>
                <a:gridCol w="112395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ПОКАЗАТЕЛИ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ЕД. ИЗМ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2022 ГОД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2023 ГОД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среднемесячная заработная плата одного работающего         по полному кругу предприятий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44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руб.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40 261,5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46 450,5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%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118,9*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117,1*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среднемесячная заработная плата по (Ростовской области)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marL="14400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руб.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pitchFamily="34" charset="0"/>
                        <a:cs typeface="DejaVu Sans" pitchFamily="34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44 766,0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51 724,1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59" name="CustomShape 20"/>
          <p:cNvSpPr/>
          <p:nvPr/>
        </p:nvSpPr>
        <p:spPr>
          <a:xfrm>
            <a:off x="627063" y="3803650"/>
            <a:ext cx="4271962" cy="87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i="1">
                <a:solidFill>
                  <a:srgbClr val="A6A6A6"/>
                </a:solidFill>
              </a:rPr>
              <a:t>*к 2022 году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460" name="CustomShape 21"/>
          <p:cNvSpPr/>
          <p:nvPr/>
        </p:nvSpPr>
        <p:spPr>
          <a:xfrm>
            <a:off x="5316538" y="3803650"/>
            <a:ext cx="4271962" cy="87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i="1">
                <a:solidFill>
                  <a:srgbClr val="A6A6A6"/>
                </a:solidFill>
              </a:rPr>
              <a:t>*темп роста указан в процентах к предыдущему году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461" name="CustomShape 22"/>
          <p:cNvSpPr/>
          <p:nvPr/>
        </p:nvSpPr>
        <p:spPr>
          <a:xfrm>
            <a:off x="5499100" y="4346575"/>
            <a:ext cx="2441575" cy="360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0,2%</a:t>
            </a:r>
            <a:endParaRPr lang="ru-RU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2" name="CustomShape 23"/>
          <p:cNvSpPr/>
          <p:nvPr/>
        </p:nvSpPr>
        <p:spPr>
          <a:xfrm>
            <a:off x="5499100" y="4848225"/>
            <a:ext cx="1611313" cy="3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регистрируемая безработица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463" name="CustomShape 24"/>
          <p:cNvSpPr/>
          <p:nvPr/>
        </p:nvSpPr>
        <p:spPr>
          <a:xfrm>
            <a:off x="5495925" y="5611813"/>
            <a:ext cx="514350" cy="17462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0,4%</a:t>
            </a:r>
            <a:endParaRPr lang="ru-RU" sz="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3359" name="Рисунок 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40655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0" name="Рисунок 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4065588"/>
            <a:ext cx="3540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ustomShape 25"/>
          <p:cNvSpPr/>
          <p:nvPr/>
        </p:nvSpPr>
        <p:spPr>
          <a:xfrm>
            <a:off x="7824788" y="4344988"/>
            <a:ext cx="51276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>
                <a:solidFill>
                  <a:srgbClr val="4756A0"/>
                </a:solidFill>
                <a:uFill>
                  <a:solidFill>
                    <a:srgbClr val="FFFFFF"/>
                  </a:solidFill>
                </a:uFill>
              </a:rPr>
              <a:t>117</a:t>
            </a:r>
            <a:endParaRPr lang="ru-RU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7" name="CustomShape 26"/>
          <p:cNvSpPr/>
          <p:nvPr/>
        </p:nvSpPr>
        <p:spPr>
          <a:xfrm>
            <a:off x="8351838" y="4497388"/>
            <a:ext cx="379412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чел.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468" name="CustomShape 27"/>
          <p:cNvSpPr/>
          <p:nvPr/>
        </p:nvSpPr>
        <p:spPr>
          <a:xfrm>
            <a:off x="7624763" y="6329363"/>
            <a:ext cx="4271962" cy="87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i="1">
                <a:solidFill>
                  <a:srgbClr val="A6A6A6"/>
                </a:solidFill>
              </a:rPr>
              <a:t>*Нетрудоустроенные граждане на 01.01.2024 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469" name="CustomShape 28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  <a:p>
            <a:pPr eaLnBrk="1" hangingPunct="1"/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470" name="CustomShape 29"/>
          <p:cNvSpPr/>
          <p:nvPr/>
        </p:nvSpPr>
        <p:spPr>
          <a:xfrm>
            <a:off x="7835900" y="5892800"/>
            <a:ext cx="1833563" cy="1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>
                <a:solidFill>
                  <a:srgbClr val="4756A0"/>
                </a:solidFill>
              </a:rPr>
              <a:t>показатели по Ростовской области </a:t>
            </a:r>
            <a:endParaRPr lang="ru-RU" altLang="ru-RU" sz="6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600" b="1">
                <a:solidFill>
                  <a:srgbClr val="4756A0"/>
                </a:solidFill>
              </a:rPr>
              <a:t>на 01.01.2024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471" name="CustomShape 30"/>
          <p:cNvSpPr/>
          <p:nvPr/>
        </p:nvSpPr>
        <p:spPr>
          <a:xfrm>
            <a:off x="5508625" y="5892800"/>
            <a:ext cx="1611313" cy="1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600" b="1">
                <a:solidFill>
                  <a:srgbClr val="4756A0"/>
                </a:solidFill>
              </a:rPr>
              <a:t>показатели по Ростовской области </a:t>
            </a:r>
            <a:endParaRPr lang="ru-RU" altLang="ru-RU" sz="6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600" b="1">
                <a:solidFill>
                  <a:srgbClr val="4756A0"/>
                </a:solidFill>
              </a:rPr>
              <a:t>на 01.01.2024</a:t>
            </a:r>
            <a:endParaRPr lang="ru-RU" altLang="ru-RU" sz="600">
              <a:solidFill>
                <a:srgbClr val="00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335463" y="2246313"/>
            <a:ext cx="519112" cy="1793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dirty="0">
                <a:solidFill>
                  <a:schemeClr val="bg1"/>
                </a:solidFill>
                <a:cs typeface="Arial" panose="020B0604020202020204" pitchFamily="34" charset="0"/>
              </a:rPr>
              <a:t>117,2</a:t>
            </a:r>
            <a:endParaRPr lang="x-none" sz="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368" name="TextBox 33"/>
          <p:cNvSpPr txBox="1">
            <a:spLocks noChangeArrowheads="1"/>
          </p:cNvSpPr>
          <p:nvPr/>
        </p:nvSpPr>
        <p:spPr bwMode="auto">
          <a:xfrm>
            <a:off x="627063" y="1622425"/>
            <a:ext cx="4470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СРЕДНЕМЕСЯЧНАЯ ЗАРАБОТНАЯ ПЛАТА РАБОТНИКОВ </a:t>
            </a:r>
          </a:p>
          <a:p>
            <a:pPr algn="ctr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В 2023 ГОДУ</a:t>
            </a:r>
          </a:p>
        </p:txBody>
      </p:sp>
      <p:graphicFrame>
        <p:nvGraphicFramePr>
          <p:cNvPr id="13369" name="Диаграмма 35"/>
          <p:cNvGraphicFramePr>
            <a:graphicFrameLocks/>
          </p:cNvGraphicFramePr>
          <p:nvPr/>
        </p:nvGraphicFramePr>
        <p:xfrm>
          <a:off x="820738" y="4527550"/>
          <a:ext cx="3011487" cy="183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Диаграмма" r:id="rId7" imgW="3017782" imgH="1841152" progId="Excel.Chart.8">
                  <p:embed/>
                </p:oleObj>
              </mc:Choice>
              <mc:Fallback>
                <p:oleObj name="Диаграмма" r:id="rId7" imgW="3017782" imgH="1841152" progId="Excel.Chart.8">
                  <p:embed/>
                  <p:pic>
                    <p:nvPicPr>
                      <p:cNvPr id="0" name="Диаграмма 3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4527550"/>
                        <a:ext cx="3011487" cy="183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70" name="Диаграмма 36"/>
          <p:cNvGraphicFramePr>
            <a:graphicFrameLocks/>
          </p:cNvGraphicFramePr>
          <p:nvPr/>
        </p:nvGraphicFramePr>
        <p:xfrm>
          <a:off x="785813" y="1995488"/>
          <a:ext cx="3408362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Chart" r:id="rId10" imgW="3420152" imgH="1780186" progId="Excel.Chart.8">
                  <p:embed/>
                </p:oleObj>
              </mc:Choice>
              <mc:Fallback>
                <p:oleObj name="Chart" r:id="rId10" imgW="3420152" imgH="1780186" progId="Excel.Chart.8">
                  <p:embed/>
                  <p:pic>
                    <p:nvPicPr>
                      <p:cNvPr id="0" name="Диаграмма 3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995488"/>
                        <a:ext cx="3408362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532923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1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2719388"/>
            <a:ext cx="354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4929188"/>
            <a:ext cx="3540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8" name="CustomShape 1"/>
          <p:cNvSpPr/>
          <p:nvPr/>
        </p:nvSpPr>
        <p:spPr>
          <a:xfrm>
            <a:off x="641350" y="2270125"/>
            <a:ext cx="4492625" cy="1477963"/>
          </a:xfrm>
          <a:prstGeom prst="roundRect">
            <a:avLst>
              <a:gd name="adj" fmla="val 13233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9" name="CustomShape 2"/>
          <p:cNvSpPr/>
          <p:nvPr/>
        </p:nvSpPr>
        <p:spPr>
          <a:xfrm>
            <a:off x="641350" y="1376363"/>
            <a:ext cx="4492625" cy="769937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КЛИМАТ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480" name="CustomShape 3"/>
          <p:cNvSpPr/>
          <p:nvPr/>
        </p:nvSpPr>
        <p:spPr>
          <a:xfrm>
            <a:off x="627063" y="4824413"/>
            <a:ext cx="4492625" cy="1477962"/>
          </a:xfrm>
          <a:prstGeom prst="roundRect">
            <a:avLst>
              <a:gd name="adj" fmla="val 14095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CustomShape 4"/>
          <p:cNvSpPr/>
          <p:nvPr/>
        </p:nvSpPr>
        <p:spPr>
          <a:xfrm>
            <a:off x="627063" y="3932238"/>
            <a:ext cx="4492625" cy="769937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ЛЕСА И ПОЧВЫ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482" name="CustomShape 5"/>
          <p:cNvSpPr/>
          <p:nvPr/>
        </p:nvSpPr>
        <p:spPr>
          <a:xfrm>
            <a:off x="627063" y="550863"/>
            <a:ext cx="9155112" cy="360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РЕСУРСНАЯ БАЗА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483" name="CustomShape 6"/>
          <p:cNvSpPr/>
          <p:nvPr/>
        </p:nvSpPr>
        <p:spPr>
          <a:xfrm>
            <a:off x="627063" y="163513"/>
            <a:ext cx="1071562" cy="2682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0" bIns="0" anchor="ctr"/>
          <a:lstStyle/>
          <a:p>
            <a:pPr eaLnBrk="1" hangingPunct="1"/>
            <a:r>
              <a:rPr lang="ru-RU" altLang="ru-RU" sz="800" b="1">
                <a:solidFill>
                  <a:srgbClr val="FFFFFF"/>
                </a:solidFill>
              </a:rPr>
              <a:t>ресурсная база</a:t>
            </a:r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484" name="CustomShape 7"/>
          <p:cNvSpPr/>
          <p:nvPr/>
        </p:nvSpPr>
        <p:spPr>
          <a:xfrm>
            <a:off x="9059863" y="6607175"/>
            <a:ext cx="722312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 eaLnBrk="1" hangingPunct="1"/>
            <a:fld id="{CC058B6D-1787-492F-B915-BF3D3C26096F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7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485" name="CustomShape 8"/>
          <p:cNvSpPr/>
          <p:nvPr/>
        </p:nvSpPr>
        <p:spPr>
          <a:xfrm>
            <a:off x="5300663" y="1376363"/>
            <a:ext cx="4491037" cy="769937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МЕСТОРОЖДЕНИЯ И ПРОЯВЛЕНИЯ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486" name="CustomShape 9"/>
          <p:cNvSpPr/>
          <p:nvPr/>
        </p:nvSpPr>
        <p:spPr>
          <a:xfrm>
            <a:off x="5286375" y="4824413"/>
            <a:ext cx="4492625" cy="1477962"/>
          </a:xfrm>
          <a:prstGeom prst="roundRect">
            <a:avLst>
              <a:gd name="adj" fmla="val 13664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7" name="CustomShape 10"/>
          <p:cNvSpPr/>
          <p:nvPr/>
        </p:nvSpPr>
        <p:spPr>
          <a:xfrm>
            <a:off x="5286375" y="3932238"/>
            <a:ext cx="4492625" cy="769937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/>
            <a:r>
              <a:rPr lang="ru-RU" altLang="ru-RU" sz="1100" b="1">
                <a:solidFill>
                  <a:srgbClr val="FFFFFF"/>
                </a:solidFill>
              </a:rPr>
              <a:t>ЗЕМЛИ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488" name="CustomShape 11"/>
          <p:cNvSpPr/>
          <p:nvPr/>
        </p:nvSpPr>
        <p:spPr>
          <a:xfrm>
            <a:off x="836613" y="2425700"/>
            <a:ext cx="3468687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умеренно-континентальный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489" name="CustomShape 12"/>
          <p:cNvSpPr/>
          <p:nvPr/>
        </p:nvSpPr>
        <p:spPr>
          <a:xfrm>
            <a:off x="1201738" y="2759075"/>
            <a:ext cx="1673225" cy="269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>
                <a:solidFill>
                  <a:srgbClr val="4756A0"/>
                </a:solidFill>
              </a:rPr>
              <a:t>средняя температура:</a:t>
            </a:r>
            <a:endParaRPr lang="ru-RU" altLang="ru-RU" sz="9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в январе -3℃, в июле + 24℃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490" name="CustomShape 13"/>
          <p:cNvSpPr/>
          <p:nvPr/>
        </p:nvSpPr>
        <p:spPr>
          <a:xfrm>
            <a:off x="1201738" y="3214688"/>
            <a:ext cx="1627187" cy="269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>
                <a:solidFill>
                  <a:srgbClr val="4756A0"/>
                </a:solidFill>
              </a:rPr>
              <a:t>в среднем по году</a:t>
            </a:r>
            <a:endParaRPr lang="ru-RU" altLang="ru-RU" sz="9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6 дней в месяц идёт дождь</a:t>
            </a:r>
            <a:endParaRPr lang="ru-RU" altLang="ru-RU" sz="900">
              <a:solidFill>
                <a:srgbClr val="000000"/>
              </a:solidFill>
            </a:endParaRPr>
          </a:p>
        </p:txBody>
      </p:sp>
      <p:pic>
        <p:nvPicPr>
          <p:cNvPr id="15378" name="Рисунок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2747963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Рисунок 8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3217863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3" name="CustomShape 14"/>
          <p:cNvSpPr/>
          <p:nvPr/>
        </p:nvSpPr>
        <p:spPr>
          <a:xfrm>
            <a:off x="881063" y="5000625"/>
            <a:ext cx="1487487" cy="163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4" name="CustomShape 15"/>
          <p:cNvSpPr/>
          <p:nvPr/>
        </p:nvSpPr>
        <p:spPr>
          <a:xfrm>
            <a:off x="1166813" y="5000625"/>
            <a:ext cx="1292225" cy="1984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Зона лесов 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495" name="CustomShape 16"/>
          <p:cNvSpPr/>
          <p:nvPr/>
        </p:nvSpPr>
        <p:spPr>
          <a:xfrm>
            <a:off x="738188" y="5357813"/>
            <a:ext cx="4286250" cy="9286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 eaLnBrk="1" hangingPunct="1"/>
            <a:r>
              <a:rPr lang="ru-RU" altLang="ru-RU" sz="900" b="1">
                <a:solidFill>
                  <a:srgbClr val="4756A0"/>
                </a:solidFill>
              </a:rPr>
              <a:t>Лесная</a:t>
            </a:r>
            <a:r>
              <a:rPr lang="ru-RU" altLang="ru-RU" sz="900" b="1">
                <a:solidFill>
                  <a:schemeClr val="tx2"/>
                </a:solidFill>
              </a:rPr>
              <a:t> </a:t>
            </a:r>
            <a:r>
              <a:rPr lang="ru-RU" altLang="ru-RU" sz="900" b="1">
                <a:solidFill>
                  <a:srgbClr val="4756A0"/>
                </a:solidFill>
              </a:rPr>
              <a:t>растительность естественного происхождения представлена в основном пойменными лесами, состоящими преимущественно из древовидных ив, белого тополя и осокоря, образующих редкостные насаждения с подлеском из ежевики, а также груши и яблони на более сухих участках. Широколиственные леса, где преобладают дуб, липа, клен, вяз, имеют чаще всего искусственное происхождение.</a:t>
            </a:r>
          </a:p>
        </p:txBody>
      </p:sp>
      <p:sp>
        <p:nvSpPr>
          <p:cNvPr id="496" name="CustomShape 17"/>
          <p:cNvSpPr/>
          <p:nvPr/>
        </p:nvSpPr>
        <p:spPr>
          <a:xfrm>
            <a:off x="3367088" y="5111750"/>
            <a:ext cx="1527175" cy="1103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8" name="CustomShape 19"/>
          <p:cNvSpPr/>
          <p:nvPr/>
        </p:nvSpPr>
        <p:spPr>
          <a:xfrm>
            <a:off x="5495925" y="2428875"/>
            <a:ext cx="3605213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9" name="CustomShape 20"/>
          <p:cNvSpPr/>
          <p:nvPr/>
        </p:nvSpPr>
        <p:spPr>
          <a:xfrm>
            <a:off x="7043738" y="2767013"/>
            <a:ext cx="2095500" cy="269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запасов строительных песков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500" name="CustomShape 21"/>
          <p:cNvSpPr/>
          <p:nvPr/>
        </p:nvSpPr>
        <p:spPr>
          <a:xfrm>
            <a:off x="7999413" y="2759075"/>
            <a:ext cx="1814512" cy="269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01" name="CustomShape 22"/>
          <p:cNvSpPr/>
          <p:nvPr/>
        </p:nvSpPr>
        <p:spPr>
          <a:xfrm>
            <a:off x="5481638" y="4979988"/>
            <a:ext cx="3606800" cy="161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1100" b="1">
                <a:solidFill>
                  <a:srgbClr val="4756A0"/>
                </a:solidFill>
              </a:rPr>
              <a:t>общая площадь 7,5 тыс. га 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502" name="CustomShape 23"/>
          <p:cNvSpPr/>
          <p:nvPr/>
        </p:nvSpPr>
        <p:spPr>
          <a:xfrm>
            <a:off x="5846763" y="5338763"/>
            <a:ext cx="1525587" cy="269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земли с/х использования</a:t>
            </a:r>
            <a:endParaRPr lang="ru-RU" altLang="ru-RU" sz="9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900">
                <a:solidFill>
                  <a:srgbClr val="4756A0"/>
                </a:solidFill>
              </a:rPr>
              <a:t>1,6 тыс. га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503" name="CustomShape 24"/>
          <p:cNvSpPr/>
          <p:nvPr/>
        </p:nvSpPr>
        <p:spPr>
          <a:xfrm>
            <a:off x="5846763" y="5816600"/>
            <a:ext cx="1763712" cy="269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900" b="1">
                <a:solidFill>
                  <a:srgbClr val="4756A0"/>
                </a:solidFill>
              </a:rPr>
              <a:t>земли промышленности и коммунальные объекты</a:t>
            </a:r>
            <a:endParaRPr lang="ru-RU" altLang="ru-RU" sz="9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900">
                <a:solidFill>
                  <a:srgbClr val="4756A0"/>
                </a:solidFill>
              </a:rPr>
              <a:t>0,5 тыс. га</a:t>
            </a: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504" name="CustomShape 25"/>
          <p:cNvSpPr/>
          <p:nvPr/>
        </p:nvSpPr>
        <p:spPr>
          <a:xfrm>
            <a:off x="7056438" y="3008313"/>
            <a:ext cx="1797050" cy="85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69863" indent="-165100" eaLnBrk="1" hangingPunct="1">
              <a:lnSpc>
                <a:spcPct val="0"/>
              </a:lnSpc>
              <a:buClr>
                <a:srgbClr val="4756A0"/>
              </a:buClr>
              <a:buFontTx/>
              <a:buChar char="•"/>
            </a:pPr>
            <a:r>
              <a:rPr lang="ru-RU" altLang="ru-RU" sz="600">
                <a:solidFill>
                  <a:srgbClr val="4756A0"/>
                </a:solidFill>
              </a:rPr>
              <a:t>пески используются в строительстве</a:t>
            </a:r>
            <a:endParaRPr lang="ru-RU" altLang="ru-RU" sz="600">
              <a:solidFill>
                <a:srgbClr val="000000"/>
              </a:solidFill>
            </a:endParaRPr>
          </a:p>
        </p:txBody>
      </p:sp>
      <p:pic>
        <p:nvPicPr>
          <p:cNvPr id="15391" name="Рисунок 1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5786438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7" name="CustomShape 27"/>
          <p:cNvSpPr/>
          <p:nvPr/>
        </p:nvSpPr>
        <p:spPr>
          <a:xfrm>
            <a:off x="5297488" y="2265363"/>
            <a:ext cx="4492625" cy="1477962"/>
          </a:xfrm>
          <a:prstGeom prst="roundRect">
            <a:avLst>
              <a:gd name="adj" fmla="val 13664"/>
            </a:avLst>
          </a:prstGeom>
          <a:noFill/>
          <a:ln w="25560">
            <a:solidFill>
              <a:srgbClr val="4756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CustomShape 28"/>
          <p:cNvSpPr/>
          <p:nvPr/>
        </p:nvSpPr>
        <p:spPr>
          <a:xfrm>
            <a:off x="627063" y="6607175"/>
            <a:ext cx="7312025" cy="117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  <a:p>
            <a:pPr eaLnBrk="1" hangingPunct="1"/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15394" name="Рисунок 37" descr="Лиственное дерево со сплошной заливкой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492918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5" name="TextBox 38"/>
          <p:cNvSpPr txBox="1">
            <a:spLocks noChangeArrowheads="1"/>
          </p:cNvSpPr>
          <p:nvPr/>
        </p:nvSpPr>
        <p:spPr bwMode="auto">
          <a:xfrm>
            <a:off x="3452813" y="5000625"/>
            <a:ext cx="12985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900" b="1">
                <a:solidFill>
                  <a:srgbClr val="4756A0"/>
                </a:solidFill>
                <a:cs typeface="Arial" charset="0"/>
              </a:rPr>
              <a:t>спелые породы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/>
          <p:cNvSpPr/>
          <p:nvPr/>
        </p:nvSpPr>
        <p:spPr>
          <a:xfrm>
            <a:off x="7599363" y="2270125"/>
            <a:ext cx="2195512" cy="4037013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7599363" y="1376363"/>
            <a:ext cx="2195512" cy="776287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КУЛЬТУРА И ИСКУССТВО</a:t>
            </a: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7412" name="TextBox 253"/>
          <p:cNvSpPr txBox="1">
            <a:spLocks noChangeArrowheads="1"/>
          </p:cNvSpPr>
          <p:nvPr/>
        </p:nvSpPr>
        <p:spPr bwMode="auto">
          <a:xfrm>
            <a:off x="7797800" y="2528888"/>
            <a:ext cx="17145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5</a:t>
            </a:r>
            <a:endParaRPr lang="ru-RU" altLang="ru-RU" sz="1100" b="1">
              <a:solidFill>
                <a:srgbClr val="4756A0"/>
              </a:solidFill>
              <a:cs typeface="Arial" charset="0"/>
            </a:endParaRP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клубных учреждений</a:t>
            </a:r>
          </a:p>
        </p:txBody>
      </p:sp>
      <p:sp>
        <p:nvSpPr>
          <p:cNvPr id="17413" name="TextBox 261"/>
          <p:cNvSpPr txBox="1">
            <a:spLocks noChangeArrowheads="1"/>
          </p:cNvSpPr>
          <p:nvPr/>
        </p:nvSpPr>
        <p:spPr bwMode="auto">
          <a:xfrm>
            <a:off x="7797800" y="4770438"/>
            <a:ext cx="89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35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памятников</a:t>
            </a:r>
          </a:p>
        </p:txBody>
      </p:sp>
      <p:sp>
        <p:nvSpPr>
          <p:cNvPr id="17414" name="TextBox 264"/>
          <p:cNvSpPr txBox="1">
            <a:spLocks noChangeArrowheads="1"/>
          </p:cNvSpPr>
          <p:nvPr/>
        </p:nvSpPr>
        <p:spPr bwMode="auto">
          <a:xfrm>
            <a:off x="7797800" y="4022725"/>
            <a:ext cx="89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1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музей</a:t>
            </a:r>
          </a:p>
        </p:txBody>
      </p:sp>
      <p:sp>
        <p:nvSpPr>
          <p:cNvPr id="17415" name="TextBox 269"/>
          <p:cNvSpPr txBox="1">
            <a:spLocks noChangeArrowheads="1"/>
          </p:cNvSpPr>
          <p:nvPr/>
        </p:nvSpPr>
        <p:spPr bwMode="auto">
          <a:xfrm>
            <a:off x="7789863" y="3275013"/>
            <a:ext cx="893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9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библиотек</a:t>
            </a:r>
          </a:p>
        </p:txBody>
      </p:sp>
      <p:sp>
        <p:nvSpPr>
          <p:cNvPr id="17416" name="TextBox 2"/>
          <p:cNvSpPr txBox="1">
            <a:spLocks noChangeArrowheads="1"/>
          </p:cNvSpPr>
          <p:nvPr/>
        </p:nvSpPr>
        <p:spPr bwMode="auto">
          <a:xfrm>
            <a:off x="627063" y="550863"/>
            <a:ext cx="915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cs typeface="Arial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7063" y="163513"/>
            <a:ext cx="1811337" cy="27463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800" b="1">
                <a:solidFill>
                  <a:schemeClr val="bg1"/>
                </a:solidFill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7418" name="Номер слайда 5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059863" y="6607175"/>
            <a:ext cx="727075" cy="12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20A2B4-B5D6-4733-9D1D-2378D94F52BA}" type="slidenum">
              <a:rPr lang="ru-RU" altLang="ru-RU" sz="800">
                <a:cs typeface="Arial" charset="0"/>
              </a:rPr>
              <a:pPr/>
              <a:t>8</a:t>
            </a:fld>
            <a:endParaRPr lang="ru-RU" altLang="ru-RU" sz="800"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7063" y="2270125"/>
            <a:ext cx="2195512" cy="4037013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7063" y="1376363"/>
            <a:ext cx="2195512" cy="776287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17421" name="Рисунок 37" descr="Квадратная академическая шапочка со сплошной заливкой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46208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Прямая соединительная линия 52"/>
          <p:cNvCxnSpPr>
            <a:cxnSpLocks/>
          </p:cNvCxnSpPr>
          <p:nvPr/>
        </p:nvCxnSpPr>
        <p:spPr>
          <a:xfrm>
            <a:off x="1720850" y="2439988"/>
            <a:ext cx="0" cy="36972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3" name="TextBox 34"/>
          <p:cNvSpPr txBox="1">
            <a:spLocks noChangeArrowheads="1"/>
          </p:cNvSpPr>
          <p:nvPr/>
        </p:nvSpPr>
        <p:spPr bwMode="auto">
          <a:xfrm>
            <a:off x="827088" y="2528888"/>
            <a:ext cx="8937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37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 учреждений</a:t>
            </a:r>
          </a:p>
        </p:txBody>
      </p:sp>
      <p:sp>
        <p:nvSpPr>
          <p:cNvPr id="17424" name="TextBox 35"/>
          <p:cNvSpPr txBox="1">
            <a:spLocks noChangeArrowheads="1"/>
          </p:cNvSpPr>
          <p:nvPr/>
        </p:nvSpPr>
        <p:spPr bwMode="auto">
          <a:xfrm>
            <a:off x="827088" y="2873375"/>
            <a:ext cx="7334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975"/>
              </a:lnSpc>
            </a:pPr>
            <a:r>
              <a:rPr lang="ru-RU" altLang="ru-RU" sz="900">
                <a:solidFill>
                  <a:srgbClr val="4756A0"/>
                </a:solidFill>
                <a:cs typeface="Arial" charset="0"/>
              </a:rPr>
              <a:t>дошкольного образования</a:t>
            </a:r>
          </a:p>
        </p:txBody>
      </p:sp>
      <p:sp>
        <p:nvSpPr>
          <p:cNvPr id="17425" name="TextBox 113"/>
          <p:cNvSpPr txBox="1">
            <a:spLocks noChangeArrowheads="1"/>
          </p:cNvSpPr>
          <p:nvPr/>
        </p:nvSpPr>
        <p:spPr bwMode="auto">
          <a:xfrm>
            <a:off x="1828800" y="2525713"/>
            <a:ext cx="89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A6A6A6"/>
                </a:solidFill>
                <a:cs typeface="Arial" charset="0"/>
              </a:rPr>
              <a:t>7025</a:t>
            </a:r>
            <a:r>
              <a:rPr lang="ru-RU" altLang="ru-RU" sz="1100" b="1">
                <a:solidFill>
                  <a:srgbClr val="A6A6A6"/>
                </a:solidFill>
                <a:cs typeface="Arial" charset="0"/>
              </a:rPr>
              <a:t> учащихся</a:t>
            </a:r>
          </a:p>
        </p:txBody>
      </p:sp>
      <p:sp>
        <p:nvSpPr>
          <p:cNvPr id="17426" name="TextBox 158"/>
          <p:cNvSpPr txBox="1">
            <a:spLocks noChangeArrowheads="1"/>
          </p:cNvSpPr>
          <p:nvPr/>
        </p:nvSpPr>
        <p:spPr bwMode="auto">
          <a:xfrm>
            <a:off x="827088" y="4770438"/>
            <a:ext cx="893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3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учреждения</a:t>
            </a:r>
          </a:p>
        </p:txBody>
      </p:sp>
      <p:sp>
        <p:nvSpPr>
          <p:cNvPr id="17427" name="TextBox 159"/>
          <p:cNvSpPr txBox="1">
            <a:spLocks noChangeArrowheads="1"/>
          </p:cNvSpPr>
          <p:nvPr/>
        </p:nvSpPr>
        <p:spPr bwMode="auto">
          <a:xfrm>
            <a:off x="827088" y="5116513"/>
            <a:ext cx="7334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975"/>
              </a:lnSpc>
            </a:pPr>
            <a:r>
              <a:rPr lang="ru-RU" altLang="ru-RU" sz="900">
                <a:solidFill>
                  <a:srgbClr val="4756A0"/>
                </a:solidFill>
                <a:cs typeface="Arial" charset="0"/>
              </a:rPr>
              <a:t>проф.</a:t>
            </a:r>
          </a:p>
          <a:p>
            <a:pPr eaLnBrk="1" hangingPunct="1">
              <a:lnSpc>
                <a:spcPts val="975"/>
              </a:lnSpc>
            </a:pPr>
            <a:r>
              <a:rPr lang="ru-RU" altLang="ru-RU" sz="900">
                <a:solidFill>
                  <a:srgbClr val="4756A0"/>
                </a:solidFill>
                <a:cs typeface="Arial" charset="0"/>
              </a:rPr>
              <a:t>образования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828800" y="4768850"/>
            <a:ext cx="89376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spc="-20" dirty="0">
              <a:solidFill>
                <a:srgbClr val="A6A6A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fontAlgn="auto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29" name="TextBox 165"/>
          <p:cNvSpPr txBox="1">
            <a:spLocks noChangeArrowheads="1"/>
          </p:cNvSpPr>
          <p:nvPr/>
        </p:nvSpPr>
        <p:spPr bwMode="auto">
          <a:xfrm>
            <a:off x="827088" y="4022725"/>
            <a:ext cx="893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14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 учреждений</a:t>
            </a:r>
          </a:p>
        </p:txBody>
      </p:sp>
      <p:sp>
        <p:nvSpPr>
          <p:cNvPr id="17430" name="TextBox 166"/>
          <p:cNvSpPr txBox="1">
            <a:spLocks noChangeArrowheads="1"/>
          </p:cNvSpPr>
          <p:nvPr/>
        </p:nvSpPr>
        <p:spPr bwMode="auto">
          <a:xfrm>
            <a:off x="827088" y="4368800"/>
            <a:ext cx="7334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975"/>
              </a:lnSpc>
            </a:pPr>
            <a:r>
              <a:rPr lang="ru-RU" altLang="ru-RU" sz="900">
                <a:solidFill>
                  <a:srgbClr val="4756A0"/>
                </a:solidFill>
                <a:cs typeface="Arial" charset="0"/>
              </a:rPr>
              <a:t>школьного образования</a:t>
            </a:r>
          </a:p>
        </p:txBody>
      </p:sp>
      <p:sp>
        <p:nvSpPr>
          <p:cNvPr id="17431" name="TextBox 169"/>
          <p:cNvSpPr txBox="1">
            <a:spLocks noChangeArrowheads="1"/>
          </p:cNvSpPr>
          <p:nvPr/>
        </p:nvSpPr>
        <p:spPr bwMode="auto">
          <a:xfrm>
            <a:off x="1828800" y="4021138"/>
            <a:ext cx="89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A6A6A6"/>
                </a:solidFill>
                <a:cs typeface="Arial" charset="0"/>
              </a:rPr>
              <a:t>18297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A6A6A6"/>
                </a:solidFill>
                <a:cs typeface="Arial" charset="0"/>
              </a:rPr>
              <a:t> учащихся</a:t>
            </a:r>
          </a:p>
        </p:txBody>
      </p:sp>
      <p:sp>
        <p:nvSpPr>
          <p:cNvPr id="17432" name="TextBox 172"/>
          <p:cNvSpPr txBox="1">
            <a:spLocks noChangeArrowheads="1"/>
          </p:cNvSpPr>
          <p:nvPr/>
        </p:nvSpPr>
        <p:spPr bwMode="auto">
          <a:xfrm>
            <a:off x="827088" y="3275013"/>
            <a:ext cx="893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6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 учреждений</a:t>
            </a:r>
          </a:p>
        </p:txBody>
      </p:sp>
      <p:sp>
        <p:nvSpPr>
          <p:cNvPr id="17433" name="TextBox 173"/>
          <p:cNvSpPr txBox="1">
            <a:spLocks noChangeArrowheads="1"/>
          </p:cNvSpPr>
          <p:nvPr/>
        </p:nvSpPr>
        <p:spPr bwMode="auto">
          <a:xfrm>
            <a:off x="827088" y="3621088"/>
            <a:ext cx="9572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975"/>
              </a:lnSpc>
            </a:pPr>
            <a:r>
              <a:rPr lang="ru-RU" altLang="ru-RU" sz="900">
                <a:solidFill>
                  <a:srgbClr val="4756A0"/>
                </a:solidFill>
                <a:cs typeface="Arial" charset="0"/>
              </a:rPr>
              <a:t>доп.</a:t>
            </a:r>
          </a:p>
          <a:p>
            <a:pPr eaLnBrk="1" hangingPunct="1">
              <a:lnSpc>
                <a:spcPts val="975"/>
              </a:lnSpc>
            </a:pPr>
            <a:r>
              <a:rPr lang="ru-RU" altLang="ru-RU" sz="900">
                <a:solidFill>
                  <a:srgbClr val="4756A0"/>
                </a:solidFill>
                <a:cs typeface="Arial" charset="0"/>
              </a:rPr>
              <a:t>образования</a:t>
            </a:r>
          </a:p>
        </p:txBody>
      </p:sp>
      <p:sp>
        <p:nvSpPr>
          <p:cNvPr id="17434" name="TextBox 176"/>
          <p:cNvSpPr txBox="1">
            <a:spLocks noChangeArrowheads="1"/>
          </p:cNvSpPr>
          <p:nvPr/>
        </p:nvSpPr>
        <p:spPr bwMode="auto">
          <a:xfrm>
            <a:off x="1828800" y="3273425"/>
            <a:ext cx="89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A6A6A6"/>
                </a:solidFill>
                <a:cs typeface="Arial" charset="0"/>
              </a:rPr>
              <a:t>11189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A6A6A6"/>
                </a:solidFill>
                <a:cs typeface="Arial" charset="0"/>
              </a:rPr>
              <a:t>учащихся</a:t>
            </a: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2954338" y="2270125"/>
            <a:ext cx="2195512" cy="4087813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2954338" y="1376363"/>
            <a:ext cx="2195512" cy="776287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7437" name="TextBox 184"/>
          <p:cNvSpPr txBox="1">
            <a:spLocks noChangeArrowheads="1"/>
          </p:cNvSpPr>
          <p:nvPr/>
        </p:nvSpPr>
        <p:spPr bwMode="auto">
          <a:xfrm>
            <a:off x="3154363" y="2528888"/>
            <a:ext cx="1995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543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стационарные 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койки</a:t>
            </a:r>
          </a:p>
        </p:txBody>
      </p:sp>
      <p:pic>
        <p:nvPicPr>
          <p:cNvPr id="17438" name="Рисунок 209" descr="Больница со сплошной заливкой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146208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9" name="TextBox 210"/>
          <p:cNvSpPr txBox="1">
            <a:spLocks noChangeArrowheads="1"/>
          </p:cNvSpPr>
          <p:nvPr/>
        </p:nvSpPr>
        <p:spPr bwMode="auto">
          <a:xfrm>
            <a:off x="3154363" y="3429000"/>
            <a:ext cx="1727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12 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амбулаторно-поликлинических учреждений</a:t>
            </a:r>
          </a:p>
        </p:txBody>
      </p:sp>
      <p:sp>
        <p:nvSpPr>
          <p:cNvPr id="17440" name="TextBox 211"/>
          <p:cNvSpPr txBox="1">
            <a:spLocks noChangeArrowheads="1"/>
          </p:cNvSpPr>
          <p:nvPr/>
        </p:nvSpPr>
        <p:spPr bwMode="auto">
          <a:xfrm>
            <a:off x="3154363" y="4429125"/>
            <a:ext cx="194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10 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стационарных отделений</a:t>
            </a:r>
          </a:p>
          <a:p>
            <a:pPr eaLnBrk="1" hangingPunct="1">
              <a:lnSpc>
                <a:spcPts val="1225"/>
              </a:lnSpc>
            </a:pPr>
            <a:endParaRPr lang="ru-RU" altLang="ru-RU" sz="1100" b="1">
              <a:solidFill>
                <a:srgbClr val="4756A0"/>
              </a:solidFill>
              <a:cs typeface="Arial" charset="0"/>
            </a:endParaRPr>
          </a:p>
        </p:txBody>
      </p:sp>
      <p:sp>
        <p:nvSpPr>
          <p:cNvPr id="221" name="Скругленный прямоугольник 220"/>
          <p:cNvSpPr/>
          <p:nvPr/>
        </p:nvSpPr>
        <p:spPr>
          <a:xfrm>
            <a:off x="5276850" y="2274888"/>
            <a:ext cx="2195513" cy="4037012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5276850" y="1381125"/>
            <a:ext cx="2195513" cy="776288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>
                <a:solidFill>
                  <a:srgbClr val="FFFFFF"/>
                </a:solidFill>
                <a:cs typeface="Arial" panose="020B0604020202020204" pitchFamily="34" charset="0"/>
              </a:rPr>
              <a:t>СПОРТ</a:t>
            </a: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7443" name="TextBox 225"/>
          <p:cNvSpPr txBox="1">
            <a:spLocks noChangeArrowheads="1"/>
          </p:cNvSpPr>
          <p:nvPr/>
        </p:nvSpPr>
        <p:spPr bwMode="auto">
          <a:xfrm>
            <a:off x="5476875" y="2533650"/>
            <a:ext cx="8937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1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ФОК</a:t>
            </a:r>
          </a:p>
        </p:txBody>
      </p:sp>
      <p:pic>
        <p:nvPicPr>
          <p:cNvPr id="17444" name="Рисунок 273" descr="Футбольный мяч со сплошной заливкой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146208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5" name="Рисунок 275" descr="Мольберт со сплошной заливкой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146208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6" name="TextBox 276"/>
          <p:cNvSpPr txBox="1">
            <a:spLocks noChangeArrowheads="1"/>
          </p:cNvSpPr>
          <p:nvPr/>
        </p:nvSpPr>
        <p:spPr bwMode="auto">
          <a:xfrm>
            <a:off x="5476875" y="3275013"/>
            <a:ext cx="89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26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спортзалов</a:t>
            </a:r>
          </a:p>
        </p:txBody>
      </p:sp>
      <p:sp>
        <p:nvSpPr>
          <p:cNvPr id="17447" name="TextBox 277"/>
          <p:cNvSpPr txBox="1">
            <a:spLocks noChangeArrowheads="1"/>
          </p:cNvSpPr>
          <p:nvPr/>
        </p:nvSpPr>
        <p:spPr bwMode="auto">
          <a:xfrm>
            <a:off x="5476875" y="4022725"/>
            <a:ext cx="89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1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бассейн</a:t>
            </a:r>
          </a:p>
        </p:txBody>
      </p:sp>
      <p:sp>
        <p:nvSpPr>
          <p:cNvPr id="17448" name="TextBox 278"/>
          <p:cNvSpPr txBox="1">
            <a:spLocks noChangeArrowheads="1"/>
          </p:cNvSpPr>
          <p:nvPr/>
        </p:nvSpPr>
        <p:spPr bwMode="auto">
          <a:xfrm>
            <a:off x="5476875" y="4762500"/>
            <a:ext cx="145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25"/>
              </a:lnSpc>
            </a:pPr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86</a:t>
            </a: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плоских спортивных</a:t>
            </a:r>
          </a:p>
          <a:p>
            <a:pPr eaLnBrk="1" hangingPunct="1">
              <a:lnSpc>
                <a:spcPts val="1225"/>
              </a:lnSpc>
            </a:pPr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сооружений</a:t>
            </a:r>
          </a:p>
        </p:txBody>
      </p:sp>
      <p:sp>
        <p:nvSpPr>
          <p:cNvPr id="17449" name="TextBox 3"/>
          <p:cNvSpPr txBox="1">
            <a:spLocks noChangeArrowheads="1"/>
          </p:cNvSpPr>
          <p:nvPr/>
        </p:nvSpPr>
        <p:spPr bwMode="auto">
          <a:xfrm>
            <a:off x="595313" y="6500813"/>
            <a:ext cx="73501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">
                <a:solidFill>
                  <a:srgbClr val="000000"/>
                </a:solidFill>
              </a:rPr>
              <a:t>ИНВЕСТИЦИОННЫЙ ПРОФИЛЬ МУНИЦИПАЛЬНОГО ОБРАЗОВАНИЯ «ГОРОД БАТАЙСК»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52" descr="Город со сплошной заливкой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40132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255" descr="Поделиться со сплошной заливко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5289550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244" descr="Окрестности со сплошной заливко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2752725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196" descr="Маркер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497013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Прямоугольник с двумя скругленными соседними углами 167"/>
          <p:cNvSpPr/>
          <p:nvPr/>
        </p:nvSpPr>
        <p:spPr>
          <a:xfrm rot="10800000">
            <a:off x="4748213" y="1736725"/>
            <a:ext cx="4848225" cy="798513"/>
          </a:xfrm>
          <a:prstGeom prst="round2SameRect">
            <a:avLst>
              <a:gd name="adj1" fmla="val 24151"/>
              <a:gd name="adj2" fmla="val 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67" name="Прямоугольник с двумя скругленными соседними углами 166"/>
          <p:cNvSpPr/>
          <p:nvPr/>
        </p:nvSpPr>
        <p:spPr>
          <a:xfrm rot="10800000">
            <a:off x="4748213" y="1401763"/>
            <a:ext cx="4848225" cy="471487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9464" name="TextBox 2"/>
          <p:cNvSpPr txBox="1">
            <a:spLocks noChangeArrowheads="1"/>
          </p:cNvSpPr>
          <p:nvPr/>
        </p:nvSpPr>
        <p:spPr bwMode="auto">
          <a:xfrm>
            <a:off x="627063" y="550863"/>
            <a:ext cx="731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cs typeface="Arial" charset="0"/>
              </a:rPr>
              <a:t>КАЧЕСТВО ЖИЗНИ</a:t>
            </a:r>
            <a:endParaRPr lang="ru-RU" altLang="ru-RU" sz="2400">
              <a:cs typeface="Arial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7063" y="163513"/>
            <a:ext cx="1084262" cy="27463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800" b="1">
                <a:solidFill>
                  <a:schemeClr val="bg1"/>
                </a:solidFill>
                <a:cs typeface="Arial" panose="020B0604020202020204" pitchFamily="34" charset="0"/>
              </a:rPr>
              <a:t>качество жизни</a:t>
            </a:r>
          </a:p>
        </p:txBody>
      </p:sp>
      <p:sp>
        <p:nvSpPr>
          <p:cNvPr id="19466" name="Номер слайда 5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059863" y="6607175"/>
            <a:ext cx="727075" cy="12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1044EDD-F4AA-48E1-903D-46D161C8792A}" type="slidenum">
              <a:rPr lang="ru-RU" altLang="ru-RU" sz="800">
                <a:cs typeface="Arial" charset="0"/>
              </a:rPr>
              <a:pPr/>
              <a:t>9</a:t>
            </a:fld>
            <a:endParaRPr lang="ru-RU" altLang="ru-RU" sz="800">
              <a:cs typeface="Arial" charset="0"/>
            </a:endParaRPr>
          </a:p>
        </p:txBody>
      </p:sp>
      <p:sp>
        <p:nvSpPr>
          <p:cNvPr id="151" name="Скругленный прямоугольник 150"/>
          <p:cNvSpPr/>
          <p:nvPr/>
        </p:nvSpPr>
        <p:spPr>
          <a:xfrm flipH="1">
            <a:off x="639763" y="1401763"/>
            <a:ext cx="1933575" cy="1133475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56" name="Скругленный прямоугольник 155"/>
          <p:cNvSpPr/>
          <p:nvPr/>
        </p:nvSpPr>
        <p:spPr>
          <a:xfrm flipH="1">
            <a:off x="2686050" y="1401763"/>
            <a:ext cx="1933575" cy="1133475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57" name="Скругленный прямоугольник 156"/>
          <p:cNvSpPr/>
          <p:nvPr/>
        </p:nvSpPr>
        <p:spPr>
          <a:xfrm flipH="1">
            <a:off x="639763" y="2659063"/>
            <a:ext cx="1933575" cy="1133475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59" name="Скругленный прямоугольник 158"/>
          <p:cNvSpPr/>
          <p:nvPr/>
        </p:nvSpPr>
        <p:spPr>
          <a:xfrm flipH="1">
            <a:off x="631825" y="3916363"/>
            <a:ext cx="1933575" cy="1133475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60" name="Скругленный прямоугольник 159"/>
          <p:cNvSpPr/>
          <p:nvPr/>
        </p:nvSpPr>
        <p:spPr>
          <a:xfrm flipH="1">
            <a:off x="2678113" y="3916363"/>
            <a:ext cx="1933575" cy="1133475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61" name="Скругленный прямоугольник 160"/>
          <p:cNvSpPr/>
          <p:nvPr/>
        </p:nvSpPr>
        <p:spPr>
          <a:xfrm flipH="1">
            <a:off x="631825" y="5173663"/>
            <a:ext cx="1933575" cy="1133475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62" name="Скругленный прямоугольник 161"/>
          <p:cNvSpPr/>
          <p:nvPr/>
        </p:nvSpPr>
        <p:spPr>
          <a:xfrm flipH="1">
            <a:off x="2678113" y="5173663"/>
            <a:ext cx="1933575" cy="1133475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69" name="Прямоугольник с двумя скругленными соседними углами 168"/>
          <p:cNvSpPr/>
          <p:nvPr/>
        </p:nvSpPr>
        <p:spPr>
          <a:xfrm rot="10800000">
            <a:off x="4748213" y="2995613"/>
            <a:ext cx="4848225" cy="798512"/>
          </a:xfrm>
          <a:prstGeom prst="round2SameRect">
            <a:avLst>
              <a:gd name="adj1" fmla="val 24151"/>
              <a:gd name="adj2" fmla="val 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70" name="Прямоугольник с двумя скругленными соседними углами 169"/>
          <p:cNvSpPr/>
          <p:nvPr/>
        </p:nvSpPr>
        <p:spPr>
          <a:xfrm rot="10800000">
            <a:off x="4748213" y="2660650"/>
            <a:ext cx="4848225" cy="471488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graphicFrame>
        <p:nvGraphicFramePr>
          <p:cNvPr id="171" name="Таблица 170"/>
          <p:cNvGraphicFramePr>
            <a:graphicFrameLocks noGrp="1"/>
          </p:cNvGraphicFramePr>
          <p:nvPr/>
        </p:nvGraphicFramePr>
        <p:xfrm>
          <a:off x="4748213" y="2659063"/>
          <a:ext cx="4848225" cy="1135062"/>
        </p:xfrm>
        <a:graphic>
          <a:graphicData uri="http://schemas.openxmlformats.org/drawingml/2006/table">
            <a:tbl>
              <a:tblPr/>
              <a:tblGrid>
                <a:gridCol w="2160587"/>
                <a:gridCol w="830263"/>
                <a:gridCol w="1857375"/>
              </a:tblGrid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ГАЗИФИКАЦИЯ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ЕД. ИЗМ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Газификация</a:t>
                      </a:r>
                    </a:p>
                  </a:txBody>
                  <a:tcPr marL="14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2" name="Прямоугольник с двумя скругленными соседними углами 171"/>
          <p:cNvSpPr/>
          <p:nvPr/>
        </p:nvSpPr>
        <p:spPr>
          <a:xfrm rot="10800000">
            <a:off x="4732338" y="4389438"/>
            <a:ext cx="4864100" cy="1917700"/>
          </a:xfrm>
          <a:prstGeom prst="round2SameRect">
            <a:avLst>
              <a:gd name="adj1" fmla="val 10014"/>
              <a:gd name="adj2" fmla="val 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73" name="Прямоугольник с двумя скругленными соседними углами 172"/>
          <p:cNvSpPr/>
          <p:nvPr/>
        </p:nvSpPr>
        <p:spPr>
          <a:xfrm rot="10800000">
            <a:off x="4732338" y="3917950"/>
            <a:ext cx="4864100" cy="471488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graphicFrame>
        <p:nvGraphicFramePr>
          <p:cNvPr id="174" name="Таблица 173"/>
          <p:cNvGraphicFramePr>
            <a:graphicFrameLocks noGrp="1"/>
          </p:cNvGraphicFramePr>
          <p:nvPr/>
        </p:nvGraphicFramePr>
        <p:xfrm>
          <a:off x="4732338" y="3916363"/>
          <a:ext cx="4864100" cy="2393950"/>
        </p:xfrm>
        <a:graphic>
          <a:graphicData uri="http://schemas.openxmlformats.org/drawingml/2006/table">
            <a:tbl>
              <a:tblPr/>
              <a:tblGrid>
                <a:gridCol w="2192337"/>
                <a:gridCol w="814388"/>
                <a:gridCol w="1857375"/>
              </a:tblGrid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КАЧЕСТВО ВОЗДУХА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ЕД. ИЗМ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Теплоснабжения</a:t>
                      </a:r>
                    </a:p>
                  </a:txBody>
                  <a:tcPr marL="14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Водоснабжение</a:t>
                      </a:r>
                    </a:p>
                  </a:txBody>
                  <a:tcPr marL="14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Водоотведение</a:t>
                      </a:r>
                    </a:p>
                  </a:txBody>
                  <a:tcPr marL="14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12" name="TextBox 176"/>
          <p:cNvSpPr txBox="1">
            <a:spLocks noChangeArrowheads="1"/>
          </p:cNvSpPr>
          <p:nvPr/>
        </p:nvSpPr>
        <p:spPr bwMode="auto">
          <a:xfrm>
            <a:off x="777875" y="1812925"/>
            <a:ext cx="881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197/360  </a:t>
            </a:r>
          </a:p>
        </p:txBody>
      </p:sp>
      <p:sp>
        <p:nvSpPr>
          <p:cNvPr id="19513" name="TextBox 177"/>
          <p:cNvSpPr txBox="1">
            <a:spLocks noChangeArrowheads="1"/>
          </p:cNvSpPr>
          <p:nvPr/>
        </p:nvSpPr>
        <p:spPr bwMode="auto">
          <a:xfrm>
            <a:off x="1589088" y="1879600"/>
            <a:ext cx="677862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баллов</a:t>
            </a:r>
          </a:p>
        </p:txBody>
      </p:sp>
      <p:sp>
        <p:nvSpPr>
          <p:cNvPr id="181" name="Скругленный прямоугольник 180"/>
          <p:cNvSpPr/>
          <p:nvPr/>
        </p:nvSpPr>
        <p:spPr>
          <a:xfrm>
            <a:off x="765175" y="2239963"/>
            <a:ext cx="1704975" cy="17938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600" b="1">
                <a:solidFill>
                  <a:schemeClr val="bg1"/>
                </a:solidFill>
                <a:cs typeface="Arial" panose="020B0604020202020204" pitchFamily="34" charset="0"/>
              </a:rPr>
              <a:t>l97 — средний балл по городам РО</a:t>
            </a:r>
          </a:p>
        </p:txBody>
      </p:sp>
      <p:sp>
        <p:nvSpPr>
          <p:cNvPr id="19515" name="TextBox 184"/>
          <p:cNvSpPr txBox="1">
            <a:spLocks noChangeArrowheads="1"/>
          </p:cNvSpPr>
          <p:nvPr/>
        </p:nvSpPr>
        <p:spPr bwMode="auto">
          <a:xfrm>
            <a:off x="771525" y="3074988"/>
            <a:ext cx="677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45/60  </a:t>
            </a:r>
          </a:p>
        </p:txBody>
      </p:sp>
      <p:sp>
        <p:nvSpPr>
          <p:cNvPr id="19516" name="TextBox 185"/>
          <p:cNvSpPr txBox="1">
            <a:spLocks noChangeArrowheads="1"/>
          </p:cNvSpPr>
          <p:nvPr/>
        </p:nvSpPr>
        <p:spPr bwMode="auto">
          <a:xfrm>
            <a:off x="1373188" y="3136900"/>
            <a:ext cx="6778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баллов</a:t>
            </a:r>
          </a:p>
        </p:txBody>
      </p:sp>
      <p:sp>
        <p:nvSpPr>
          <p:cNvPr id="19517" name="TextBox 189"/>
          <p:cNvSpPr txBox="1">
            <a:spLocks noChangeArrowheads="1"/>
          </p:cNvSpPr>
          <p:nvPr/>
        </p:nvSpPr>
        <p:spPr bwMode="auto">
          <a:xfrm>
            <a:off x="771525" y="3352800"/>
            <a:ext cx="152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4756A0"/>
                </a:solidFill>
                <a:cs typeface="Arial" charset="0"/>
              </a:rPr>
              <a:t>жилье и прилегающие пространства </a:t>
            </a:r>
          </a:p>
        </p:txBody>
      </p:sp>
      <p:sp>
        <p:nvSpPr>
          <p:cNvPr id="19518" name="TextBox 192"/>
          <p:cNvSpPr txBox="1">
            <a:spLocks noChangeArrowheads="1"/>
          </p:cNvSpPr>
          <p:nvPr/>
        </p:nvSpPr>
        <p:spPr bwMode="auto">
          <a:xfrm>
            <a:off x="2822575" y="1700213"/>
            <a:ext cx="1200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условно комфортный климат</a:t>
            </a:r>
          </a:p>
        </p:txBody>
      </p:sp>
      <p:sp>
        <p:nvSpPr>
          <p:cNvPr id="19519" name="TextBox 197"/>
          <p:cNvSpPr txBox="1">
            <a:spLocks noChangeArrowheads="1"/>
          </p:cNvSpPr>
          <p:nvPr/>
        </p:nvSpPr>
        <p:spPr bwMode="auto">
          <a:xfrm>
            <a:off x="631825" y="6365875"/>
            <a:ext cx="36385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00" i="1">
                <a:solidFill>
                  <a:srgbClr val="A6A6A6"/>
                </a:solidFill>
                <a:cs typeface="Arial" charset="0"/>
              </a:rPr>
              <a:t>*Индекс формируется Министерством строительства и жилищно-коммунального хозяйства РФ по административному центру муниципального образования</a:t>
            </a:r>
          </a:p>
        </p:txBody>
      </p:sp>
      <p:sp>
        <p:nvSpPr>
          <p:cNvPr id="19520" name="TextBox 198"/>
          <p:cNvSpPr txBox="1">
            <a:spLocks noChangeArrowheads="1"/>
          </p:cNvSpPr>
          <p:nvPr/>
        </p:nvSpPr>
        <p:spPr bwMode="auto">
          <a:xfrm>
            <a:off x="771525" y="1038225"/>
            <a:ext cx="36385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525"/>
              </a:lnSpc>
            </a:pPr>
            <a:r>
              <a:rPr lang="ru-RU" altLang="ru-RU" sz="600" b="1">
                <a:cs typeface="Arial" charset="0"/>
              </a:rPr>
              <a:t>набрано больше половины от максимального количества баллов</a:t>
            </a:r>
          </a:p>
          <a:p>
            <a:pPr eaLnBrk="1" hangingPunct="1">
              <a:lnSpc>
                <a:spcPts val="525"/>
              </a:lnSpc>
            </a:pPr>
            <a:endParaRPr lang="ru-RU" altLang="ru-RU" sz="600" b="1">
              <a:cs typeface="Arial" charset="0"/>
            </a:endParaRPr>
          </a:p>
          <a:p>
            <a:pPr eaLnBrk="1" hangingPunct="1">
              <a:lnSpc>
                <a:spcPts val="525"/>
              </a:lnSpc>
            </a:pPr>
            <a:r>
              <a:rPr lang="ru-RU" altLang="ru-RU" sz="600" b="1">
                <a:cs typeface="Arial" charset="0"/>
              </a:rPr>
              <a:t>набрано меньше половины от максимального количества баллов</a:t>
            </a:r>
          </a:p>
        </p:txBody>
      </p:sp>
      <p:sp>
        <p:nvSpPr>
          <p:cNvPr id="200" name="Овал 199"/>
          <p:cNvSpPr/>
          <p:nvPr/>
        </p:nvSpPr>
        <p:spPr>
          <a:xfrm>
            <a:off x="642938" y="1025525"/>
            <a:ext cx="69850" cy="69850"/>
          </a:xfrm>
          <a:prstGeom prst="ellipse">
            <a:avLst/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02" name="Овал 201"/>
          <p:cNvSpPr/>
          <p:nvPr/>
        </p:nvSpPr>
        <p:spPr>
          <a:xfrm>
            <a:off x="642938" y="1155700"/>
            <a:ext cx="69850" cy="69850"/>
          </a:xfrm>
          <a:prstGeom prst="ellipse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05" name="Скругленный прямоугольник 204"/>
          <p:cNvSpPr/>
          <p:nvPr/>
        </p:nvSpPr>
        <p:spPr>
          <a:xfrm flipH="1">
            <a:off x="2693988" y="2657475"/>
            <a:ext cx="1933575" cy="1135063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9524" name="TextBox 205"/>
          <p:cNvSpPr txBox="1">
            <a:spLocks noChangeArrowheads="1"/>
          </p:cNvSpPr>
          <p:nvPr/>
        </p:nvSpPr>
        <p:spPr bwMode="auto">
          <a:xfrm>
            <a:off x="2825750" y="3073400"/>
            <a:ext cx="6778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B1C1E4"/>
                </a:solidFill>
                <a:cs typeface="Arial" charset="0"/>
              </a:rPr>
              <a:t>29/60  </a:t>
            </a:r>
          </a:p>
        </p:txBody>
      </p:sp>
      <p:sp>
        <p:nvSpPr>
          <p:cNvPr id="19525" name="TextBox 206"/>
          <p:cNvSpPr txBox="1">
            <a:spLocks noChangeArrowheads="1"/>
          </p:cNvSpPr>
          <p:nvPr/>
        </p:nvSpPr>
        <p:spPr bwMode="auto">
          <a:xfrm>
            <a:off x="3425825" y="3128963"/>
            <a:ext cx="6778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rgbClr val="B1C1E4"/>
                </a:solidFill>
                <a:cs typeface="Arial" charset="0"/>
              </a:rPr>
              <a:t>баллов</a:t>
            </a:r>
          </a:p>
        </p:txBody>
      </p:sp>
      <p:sp>
        <p:nvSpPr>
          <p:cNvPr id="19526" name="TextBox 208"/>
          <p:cNvSpPr txBox="1">
            <a:spLocks noChangeArrowheads="1"/>
          </p:cNvSpPr>
          <p:nvPr/>
        </p:nvSpPr>
        <p:spPr bwMode="auto">
          <a:xfrm>
            <a:off x="2825750" y="3352800"/>
            <a:ext cx="1444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4756A0"/>
                </a:solidFill>
                <a:cs typeface="Arial" charset="0"/>
              </a:rPr>
              <a:t>улично-дорожная сеть</a:t>
            </a:r>
          </a:p>
        </p:txBody>
      </p:sp>
      <p:sp>
        <p:nvSpPr>
          <p:cNvPr id="19527" name="TextBox 210"/>
          <p:cNvSpPr txBox="1">
            <a:spLocks noChangeArrowheads="1"/>
          </p:cNvSpPr>
          <p:nvPr/>
        </p:nvSpPr>
        <p:spPr bwMode="auto">
          <a:xfrm>
            <a:off x="763588" y="4330700"/>
            <a:ext cx="6778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B1C1E4"/>
                </a:solidFill>
                <a:cs typeface="Arial" charset="0"/>
              </a:rPr>
              <a:t>22/60  </a:t>
            </a:r>
          </a:p>
        </p:txBody>
      </p:sp>
      <p:sp>
        <p:nvSpPr>
          <p:cNvPr id="19528" name="TextBox 211"/>
          <p:cNvSpPr txBox="1">
            <a:spLocks noChangeArrowheads="1"/>
          </p:cNvSpPr>
          <p:nvPr/>
        </p:nvSpPr>
        <p:spPr bwMode="auto">
          <a:xfrm>
            <a:off x="1347788" y="4391025"/>
            <a:ext cx="6778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rgbClr val="B1C1E4"/>
                </a:solidFill>
                <a:cs typeface="Arial" charset="0"/>
              </a:rPr>
              <a:t>балла</a:t>
            </a:r>
          </a:p>
        </p:txBody>
      </p:sp>
      <p:sp>
        <p:nvSpPr>
          <p:cNvPr id="19529" name="TextBox 213"/>
          <p:cNvSpPr txBox="1">
            <a:spLocks noChangeArrowheads="1"/>
          </p:cNvSpPr>
          <p:nvPr/>
        </p:nvSpPr>
        <p:spPr bwMode="auto">
          <a:xfrm>
            <a:off x="763588" y="4608513"/>
            <a:ext cx="152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4756A0"/>
                </a:solidFill>
                <a:cs typeface="Arial" charset="0"/>
              </a:rPr>
              <a:t>озелененные пространства 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2817813" y="4329113"/>
            <a:ext cx="677862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26/60 </a:t>
            </a: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531" name="TextBox 216"/>
          <p:cNvSpPr txBox="1">
            <a:spLocks noChangeArrowheads="1"/>
          </p:cNvSpPr>
          <p:nvPr/>
        </p:nvSpPr>
        <p:spPr bwMode="auto">
          <a:xfrm>
            <a:off x="3417888" y="4391025"/>
            <a:ext cx="6778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rgbClr val="C6D9F1"/>
                </a:solidFill>
                <a:cs typeface="Arial" charset="0"/>
              </a:rPr>
              <a:t>баллов</a:t>
            </a:r>
          </a:p>
        </p:txBody>
      </p:sp>
      <p:sp>
        <p:nvSpPr>
          <p:cNvPr id="19532" name="TextBox 218"/>
          <p:cNvSpPr txBox="1">
            <a:spLocks noChangeArrowheads="1"/>
          </p:cNvSpPr>
          <p:nvPr/>
        </p:nvSpPr>
        <p:spPr bwMode="auto">
          <a:xfrm>
            <a:off x="2817813" y="4606925"/>
            <a:ext cx="152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4756A0"/>
                </a:solidFill>
                <a:cs typeface="Arial" charset="0"/>
              </a:rPr>
              <a:t>общегородское пространство</a:t>
            </a:r>
          </a:p>
        </p:txBody>
      </p:sp>
      <p:sp>
        <p:nvSpPr>
          <p:cNvPr id="19533" name="TextBox 220"/>
          <p:cNvSpPr txBox="1">
            <a:spLocks noChangeArrowheads="1"/>
          </p:cNvSpPr>
          <p:nvPr/>
        </p:nvSpPr>
        <p:spPr bwMode="auto">
          <a:xfrm>
            <a:off x="763588" y="5586413"/>
            <a:ext cx="6778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35/60</a:t>
            </a:r>
            <a:r>
              <a:rPr lang="ru-RU" altLang="ru-RU" sz="1600" b="1">
                <a:solidFill>
                  <a:srgbClr val="B1C1E4"/>
                </a:solidFill>
                <a:cs typeface="Arial" charset="0"/>
              </a:rPr>
              <a:t>  </a:t>
            </a:r>
          </a:p>
        </p:txBody>
      </p:sp>
      <p:sp>
        <p:nvSpPr>
          <p:cNvPr id="19534" name="TextBox 221"/>
          <p:cNvSpPr txBox="1">
            <a:spLocks noChangeArrowheads="1"/>
          </p:cNvSpPr>
          <p:nvPr/>
        </p:nvSpPr>
        <p:spPr bwMode="auto">
          <a:xfrm>
            <a:off x="1363663" y="5648325"/>
            <a:ext cx="6778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баллов</a:t>
            </a:r>
          </a:p>
        </p:txBody>
      </p:sp>
      <p:sp>
        <p:nvSpPr>
          <p:cNvPr id="19535" name="TextBox 228"/>
          <p:cNvSpPr txBox="1">
            <a:spLocks noChangeArrowheads="1"/>
          </p:cNvSpPr>
          <p:nvPr/>
        </p:nvSpPr>
        <p:spPr bwMode="auto">
          <a:xfrm>
            <a:off x="763588" y="5864225"/>
            <a:ext cx="180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4756A0"/>
                </a:solidFill>
                <a:cs typeface="Arial" charset="0"/>
              </a:rPr>
              <a:t>социально-досуговая инфраструктура</a:t>
            </a:r>
          </a:p>
        </p:txBody>
      </p:sp>
      <p:sp>
        <p:nvSpPr>
          <p:cNvPr id="19536" name="TextBox 237"/>
          <p:cNvSpPr txBox="1">
            <a:spLocks noChangeArrowheads="1"/>
          </p:cNvSpPr>
          <p:nvPr/>
        </p:nvSpPr>
        <p:spPr bwMode="auto">
          <a:xfrm>
            <a:off x="2817813" y="5584825"/>
            <a:ext cx="677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4756A0"/>
                </a:solidFill>
                <a:cs typeface="Arial" charset="0"/>
              </a:rPr>
              <a:t>40/60  </a:t>
            </a:r>
          </a:p>
        </p:txBody>
      </p:sp>
      <p:sp>
        <p:nvSpPr>
          <p:cNvPr id="19537" name="TextBox 238"/>
          <p:cNvSpPr txBox="1">
            <a:spLocks noChangeArrowheads="1"/>
          </p:cNvSpPr>
          <p:nvPr/>
        </p:nvSpPr>
        <p:spPr bwMode="auto">
          <a:xfrm>
            <a:off x="3417888" y="5646738"/>
            <a:ext cx="67786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rgbClr val="4756A0"/>
                </a:solidFill>
                <a:cs typeface="Arial" charset="0"/>
              </a:rPr>
              <a:t>баллов</a:t>
            </a:r>
          </a:p>
        </p:txBody>
      </p:sp>
      <p:sp>
        <p:nvSpPr>
          <p:cNvPr id="19538" name="TextBox 240"/>
          <p:cNvSpPr txBox="1">
            <a:spLocks noChangeArrowheads="1"/>
          </p:cNvSpPr>
          <p:nvPr/>
        </p:nvSpPr>
        <p:spPr bwMode="auto">
          <a:xfrm>
            <a:off x="2817813" y="5864225"/>
            <a:ext cx="1793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rgbClr val="4756A0"/>
                </a:solidFill>
                <a:cs typeface="Arial" charset="0"/>
              </a:rPr>
              <a:t>общественно-деловая инфраструктура </a:t>
            </a:r>
          </a:p>
        </p:txBody>
      </p:sp>
      <p:pic>
        <p:nvPicPr>
          <p:cNvPr id="19539" name="Рисунок 242" descr="Облачно с прояснениями со сплошной заливкой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501775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40" name="Рисунок 246" descr="Дорога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275748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41" name="Рисунок 250" descr="Пейзаж холма со сплошной заливкой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4013200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42" name="Рисунок 254" descr="Руководство по настройке удаленной работы со сплошной заливкой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52752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43" name="TextBox 3"/>
          <p:cNvSpPr txBox="1">
            <a:spLocks noChangeArrowheads="1"/>
          </p:cNvSpPr>
          <p:nvPr/>
        </p:nvSpPr>
        <p:spPr bwMode="auto">
          <a:xfrm>
            <a:off x="627063" y="6607175"/>
            <a:ext cx="7318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">
                <a:cs typeface="Arial" charset="0"/>
              </a:rPr>
              <a:t>ИНВЕСТИЦИОННЫЙ ПРОФИЛЬ МУНИЦИПАЛЬНОГО ОБРАЗОВАНИЯ «ГОРОД БАТАЙСК»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724400" y="1400175"/>
          <a:ext cx="4872038" cy="1135063"/>
        </p:xfrm>
        <a:graphic>
          <a:graphicData uri="http://schemas.openxmlformats.org/drawingml/2006/table">
            <a:tbl>
              <a:tblPr/>
              <a:tblGrid>
                <a:gridCol w="2120900"/>
                <a:gridCol w="915988"/>
                <a:gridCol w="1835150"/>
              </a:tblGrid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КАЧЕСТВО ВОЗДУХА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ЕД. ИЗМ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Выбросов загрязняющих веществ                   в атмосферу</a:t>
                      </a:r>
                    </a:p>
                  </a:txBody>
                  <a:tcPr marL="144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тыс. тонн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30981</TotalTime>
  <Words>3626</Words>
  <Application>Microsoft Office PowerPoint</Application>
  <PresentationFormat>Лист A4 (210x297 мм)</PresentationFormat>
  <Paragraphs>1014</Paragraphs>
  <Slides>41</Slides>
  <Notes>29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DejaVu Sans</vt:lpstr>
      <vt:lpstr>Times New Roman</vt:lpstr>
      <vt:lpstr>Office Theme</vt:lpstr>
      <vt:lpstr>1_Office Theme</vt:lpstr>
      <vt:lpstr>2_Office Theme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ARM_9</cp:lastModifiedBy>
  <cp:revision>684</cp:revision>
  <cp:lastPrinted>2024-05-23T13:24:48Z</cp:lastPrinted>
  <dcterms:created xsi:type="dcterms:W3CDTF">2023-11-22T14:19:10Z</dcterms:created>
  <dcterms:modified xsi:type="dcterms:W3CDTF">2024-05-28T06:20:20Z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52</vt:i4>
  </property>
  <property fmtid="{D5CDD505-2E9C-101B-9397-08002B2CF9AE}" pid="8" name="PresentationFormat">
    <vt:lpwstr>Лист A4 (210x297 мм)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66</vt:i4>
  </property>
</Properties>
</file>