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6" r:id="rId3"/>
  </p:sldMasterIdLst>
  <p:notesMasterIdLst>
    <p:notesMasterId r:id="rId14"/>
  </p:notesMasterIdLst>
  <p:sldIdLst>
    <p:sldId id="347" r:id="rId4"/>
    <p:sldId id="363" r:id="rId5"/>
    <p:sldId id="364" r:id="rId6"/>
    <p:sldId id="366" r:id="rId7"/>
    <p:sldId id="355" r:id="rId8"/>
    <p:sldId id="360" r:id="rId9"/>
    <p:sldId id="361" r:id="rId10"/>
    <p:sldId id="362" r:id="rId11"/>
    <p:sldId id="348" r:id="rId12"/>
    <p:sldId id="367" r:id="rId13"/>
  </p:sldIdLst>
  <p:sldSz cx="12839700" cy="72263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420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840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2600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6800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210001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852001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494002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5136002" algn="l" defTabSz="12840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75" userDrawn="1">
          <p15:clr>
            <a:srgbClr val="A4A3A4"/>
          </p15:clr>
        </p15:guide>
        <p15:guide id="2" pos="5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лашников Анатолий Александрович" initials="КАА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1AF3D"/>
    <a:srgbClr val="FFFF66"/>
    <a:srgbClr val="50B848"/>
    <a:srgbClr val="E6A800"/>
    <a:srgbClr val="DFC80B"/>
    <a:srgbClr val="D2BC09"/>
    <a:srgbClr val="FFAD20"/>
    <a:srgbClr val="DAC40A"/>
    <a:srgbClr val="FAE00B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31" autoAdjust="0"/>
    <p:restoredTop sz="96270" autoAdjust="0"/>
  </p:normalViewPr>
  <p:slideViewPr>
    <p:cSldViewPr>
      <p:cViewPr varScale="1">
        <p:scale>
          <a:sx n="84" d="100"/>
          <a:sy n="84" d="100"/>
        </p:scale>
        <p:origin x="-108" y="-510"/>
      </p:cViewPr>
      <p:guideLst>
        <p:guide orient="horz" pos="2275"/>
        <p:guide pos="5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605646-D153-4804-984F-A68B5EE74C0D}" type="datetimeFigureOut">
              <a:rPr lang="ru-RU"/>
              <a:pPr>
                <a:defRPr/>
              </a:pPr>
              <a:t>01.07.2019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A3E126E-ED9B-4EAE-9B6F-98E0DC7D8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1pPr>
    <a:lvl2pPr marL="642000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2pPr>
    <a:lvl3pPr marL="1284000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3pPr>
    <a:lvl4pPr marL="1926001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4pPr>
    <a:lvl5pPr marL="2568001" algn="l" rtl="0" fontAlgn="base">
      <a:spcBef>
        <a:spcPct val="30000"/>
      </a:spcBef>
      <a:spcAft>
        <a:spcPct val="0"/>
      </a:spcAft>
      <a:defRPr sz="1685" kern="1200">
        <a:solidFill>
          <a:schemeClr val="tx1"/>
        </a:solidFill>
        <a:latin typeface="+mn-lt"/>
        <a:ea typeface="+mn-ea"/>
        <a:cs typeface="+mn-cs"/>
      </a:defRPr>
    </a:lvl5pPr>
    <a:lvl6pPr marL="3210001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6pPr>
    <a:lvl7pPr marL="3852001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7pPr>
    <a:lvl8pPr marL="4494002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8pPr>
    <a:lvl9pPr marL="5136002" algn="l" defTabSz="1284000" rtl="0" eaLnBrk="1" latinLnBrk="0" hangingPunct="1">
      <a:defRPr sz="168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A81D1D-B4E1-4843-9B17-18DD9E300F1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55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A81D1D-B4E1-4843-9B17-18DD9E300F1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47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A81D1D-B4E1-4843-9B17-18DD9E300F1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33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A81D1D-B4E1-4843-9B17-18DD9E300F1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31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19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44C7A-6467-4D53-8BBD-D7EC138F5623}" type="datetimeFigureOut">
              <a:rPr lang="ru-RU"/>
              <a:pPr>
                <a:defRPr/>
              </a:pPr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6898" y="6697872"/>
            <a:ext cx="4065905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017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7B1F3-ABB6-42BF-BAAD-CA5741C29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02" y="384734"/>
            <a:ext cx="11074241" cy="139675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402" y="1771448"/>
            <a:ext cx="5431794" cy="868159"/>
          </a:xfrm>
        </p:spPr>
        <p:txBody>
          <a:bodyPr anchor="b"/>
          <a:lstStyle>
            <a:lvl1pPr marL="0" indent="0">
              <a:buNone/>
              <a:defRPr sz="2527" b="1"/>
            </a:lvl1pPr>
            <a:lvl2pPr marL="481477" indent="0">
              <a:buNone/>
              <a:defRPr sz="2106" b="1"/>
            </a:lvl2pPr>
            <a:lvl3pPr marL="962955" indent="0">
              <a:buNone/>
              <a:defRPr sz="1896" b="1"/>
            </a:lvl3pPr>
            <a:lvl4pPr marL="1444432" indent="0">
              <a:buNone/>
              <a:defRPr sz="1685" b="1"/>
            </a:lvl4pPr>
            <a:lvl5pPr marL="1925909" indent="0">
              <a:buNone/>
              <a:defRPr sz="1685" b="1"/>
            </a:lvl5pPr>
            <a:lvl6pPr marL="2407387" indent="0">
              <a:buNone/>
              <a:defRPr sz="1685" b="1"/>
            </a:lvl6pPr>
            <a:lvl7pPr marL="2888864" indent="0">
              <a:buNone/>
              <a:defRPr sz="1685" b="1"/>
            </a:lvl7pPr>
            <a:lvl8pPr marL="3370341" indent="0">
              <a:buNone/>
              <a:defRPr sz="1685" b="1"/>
            </a:lvl8pPr>
            <a:lvl9pPr marL="3851819" indent="0">
              <a:buNone/>
              <a:defRPr sz="16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4402" y="2639607"/>
            <a:ext cx="5431794" cy="38824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0098" y="1771448"/>
            <a:ext cx="5458545" cy="868159"/>
          </a:xfrm>
        </p:spPr>
        <p:txBody>
          <a:bodyPr anchor="b"/>
          <a:lstStyle>
            <a:lvl1pPr marL="0" indent="0">
              <a:buNone/>
              <a:defRPr sz="2527" b="1"/>
            </a:lvl1pPr>
            <a:lvl2pPr marL="481477" indent="0">
              <a:buNone/>
              <a:defRPr sz="2106" b="1"/>
            </a:lvl2pPr>
            <a:lvl3pPr marL="962955" indent="0">
              <a:buNone/>
              <a:defRPr sz="1896" b="1"/>
            </a:lvl3pPr>
            <a:lvl4pPr marL="1444432" indent="0">
              <a:buNone/>
              <a:defRPr sz="1685" b="1"/>
            </a:lvl4pPr>
            <a:lvl5pPr marL="1925909" indent="0">
              <a:buNone/>
              <a:defRPr sz="1685" b="1"/>
            </a:lvl5pPr>
            <a:lvl6pPr marL="2407387" indent="0">
              <a:buNone/>
              <a:defRPr sz="1685" b="1"/>
            </a:lvl6pPr>
            <a:lvl7pPr marL="2888864" indent="0">
              <a:buNone/>
              <a:defRPr sz="1685" b="1"/>
            </a:lvl7pPr>
            <a:lvl8pPr marL="3370341" indent="0">
              <a:buNone/>
              <a:defRPr sz="1685" b="1"/>
            </a:lvl8pPr>
            <a:lvl9pPr marL="3851819" indent="0">
              <a:buNone/>
              <a:defRPr sz="16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098" y="2639607"/>
            <a:ext cx="5458545" cy="38824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244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057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567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02" y="481753"/>
            <a:ext cx="4141137" cy="1686137"/>
          </a:xfrm>
        </p:spPr>
        <p:txBody>
          <a:bodyPr anchor="b"/>
          <a:lstStyle>
            <a:lvl1pPr>
              <a:defRPr sz="33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545" y="1040454"/>
            <a:ext cx="6500098" cy="5135357"/>
          </a:xfrm>
        </p:spPr>
        <p:txBody>
          <a:bodyPr/>
          <a:lstStyle>
            <a:lvl1pPr>
              <a:defRPr sz="3370"/>
            </a:lvl1pPr>
            <a:lvl2pPr>
              <a:defRPr sz="2949"/>
            </a:lvl2pPr>
            <a:lvl3pPr>
              <a:defRPr sz="2527"/>
            </a:lvl3pPr>
            <a:lvl4pPr>
              <a:defRPr sz="2106"/>
            </a:lvl4pPr>
            <a:lvl5pPr>
              <a:defRPr sz="2106"/>
            </a:lvl5pPr>
            <a:lvl6pPr>
              <a:defRPr sz="2106"/>
            </a:lvl6pPr>
            <a:lvl7pPr>
              <a:defRPr sz="2106"/>
            </a:lvl7pPr>
            <a:lvl8pPr>
              <a:defRPr sz="2106"/>
            </a:lvl8pPr>
            <a:lvl9pPr>
              <a:defRPr sz="210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4402" y="2167890"/>
            <a:ext cx="4141137" cy="4016284"/>
          </a:xfrm>
        </p:spPr>
        <p:txBody>
          <a:bodyPr/>
          <a:lstStyle>
            <a:lvl1pPr marL="0" indent="0">
              <a:buNone/>
              <a:defRPr sz="1685"/>
            </a:lvl1pPr>
            <a:lvl2pPr marL="481477" indent="0">
              <a:buNone/>
              <a:defRPr sz="1474"/>
            </a:lvl2pPr>
            <a:lvl3pPr marL="962955" indent="0">
              <a:buNone/>
              <a:defRPr sz="1264"/>
            </a:lvl3pPr>
            <a:lvl4pPr marL="1444432" indent="0">
              <a:buNone/>
              <a:defRPr sz="1053"/>
            </a:lvl4pPr>
            <a:lvl5pPr marL="1925909" indent="0">
              <a:buNone/>
              <a:defRPr sz="1053"/>
            </a:lvl5pPr>
            <a:lvl6pPr marL="2407387" indent="0">
              <a:buNone/>
              <a:defRPr sz="1053"/>
            </a:lvl6pPr>
            <a:lvl7pPr marL="2888864" indent="0">
              <a:buNone/>
              <a:defRPr sz="1053"/>
            </a:lvl7pPr>
            <a:lvl8pPr marL="3370341" indent="0">
              <a:buNone/>
              <a:defRPr sz="1053"/>
            </a:lvl8pPr>
            <a:lvl9pPr marL="3851819" indent="0">
              <a:buNone/>
              <a:defRPr sz="105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906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02" y="481753"/>
            <a:ext cx="4141137" cy="1686137"/>
          </a:xfrm>
        </p:spPr>
        <p:txBody>
          <a:bodyPr anchor="b"/>
          <a:lstStyle>
            <a:lvl1pPr>
              <a:defRPr sz="33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58545" y="1040454"/>
            <a:ext cx="6500098" cy="5135357"/>
          </a:xfrm>
        </p:spPr>
        <p:txBody>
          <a:bodyPr anchor="t"/>
          <a:lstStyle>
            <a:lvl1pPr marL="0" indent="0">
              <a:buNone/>
              <a:defRPr sz="3370"/>
            </a:lvl1pPr>
            <a:lvl2pPr marL="481477" indent="0">
              <a:buNone/>
              <a:defRPr sz="2949"/>
            </a:lvl2pPr>
            <a:lvl3pPr marL="962955" indent="0">
              <a:buNone/>
              <a:defRPr sz="2527"/>
            </a:lvl3pPr>
            <a:lvl4pPr marL="1444432" indent="0">
              <a:buNone/>
              <a:defRPr sz="2106"/>
            </a:lvl4pPr>
            <a:lvl5pPr marL="1925909" indent="0">
              <a:buNone/>
              <a:defRPr sz="2106"/>
            </a:lvl5pPr>
            <a:lvl6pPr marL="2407387" indent="0">
              <a:buNone/>
              <a:defRPr sz="2106"/>
            </a:lvl6pPr>
            <a:lvl7pPr marL="2888864" indent="0">
              <a:buNone/>
              <a:defRPr sz="2106"/>
            </a:lvl7pPr>
            <a:lvl8pPr marL="3370341" indent="0">
              <a:buNone/>
              <a:defRPr sz="2106"/>
            </a:lvl8pPr>
            <a:lvl9pPr marL="3851819" indent="0">
              <a:buNone/>
              <a:defRPr sz="210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4402" y="2167890"/>
            <a:ext cx="4141137" cy="4016284"/>
          </a:xfrm>
        </p:spPr>
        <p:txBody>
          <a:bodyPr/>
          <a:lstStyle>
            <a:lvl1pPr marL="0" indent="0">
              <a:buNone/>
              <a:defRPr sz="1685"/>
            </a:lvl1pPr>
            <a:lvl2pPr marL="481477" indent="0">
              <a:buNone/>
              <a:defRPr sz="1474"/>
            </a:lvl2pPr>
            <a:lvl3pPr marL="962955" indent="0">
              <a:buNone/>
              <a:defRPr sz="1264"/>
            </a:lvl3pPr>
            <a:lvl4pPr marL="1444432" indent="0">
              <a:buNone/>
              <a:defRPr sz="1053"/>
            </a:lvl4pPr>
            <a:lvl5pPr marL="1925909" indent="0">
              <a:buNone/>
              <a:defRPr sz="1053"/>
            </a:lvl5pPr>
            <a:lvl6pPr marL="2407387" indent="0">
              <a:buNone/>
              <a:defRPr sz="1053"/>
            </a:lvl6pPr>
            <a:lvl7pPr marL="2888864" indent="0">
              <a:buNone/>
              <a:defRPr sz="1053"/>
            </a:lvl7pPr>
            <a:lvl8pPr marL="3370341" indent="0">
              <a:buNone/>
              <a:defRPr sz="1053"/>
            </a:lvl8pPr>
            <a:lvl9pPr marL="3851819" indent="0">
              <a:buNone/>
              <a:defRPr sz="105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6818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1035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88410" y="384734"/>
            <a:ext cx="2768560" cy="612395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729" y="384734"/>
            <a:ext cx="8145185" cy="612395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5976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8159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6419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CEA52-311A-4A5B-8AFA-38FC90106F78}" type="datetimeFigureOut">
              <a:rPr lang="ru-RU"/>
              <a:pPr>
                <a:defRPr/>
              </a:pPr>
              <a:t>01.07.2019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6898" y="6697872"/>
            <a:ext cx="4065905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017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072C5-E08C-46E1-A274-6DE4F5AC5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6419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9A613-77AE-4CD3-9D00-2894D326586E}" type="datetimeFigureOut">
              <a:rPr lang="ru-RU"/>
              <a:pPr>
                <a:defRPr/>
              </a:pPr>
              <a:t>01.07.2019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6898" y="6697872"/>
            <a:ext cx="4065905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01785" y="6697872"/>
            <a:ext cx="2995930" cy="38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8A920-23A8-45A0-BD4C-F6B1F544A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839700" cy="1003316"/>
          </a:xfrm>
          <a:prstGeom prst="rect">
            <a:avLst/>
          </a:prstGeom>
        </p:spPr>
        <p:txBody>
          <a:bodyPr/>
          <a:lstStyle>
            <a:lvl1pPr marL="180000" algn="l">
              <a:lnSpc>
                <a:spcPct val="150000"/>
              </a:lnSpc>
              <a:defRPr sz="3000">
                <a:solidFill>
                  <a:srgbClr val="FFFF66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0546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963" y="1182638"/>
            <a:ext cx="9629775" cy="2515823"/>
          </a:xfrm>
        </p:spPr>
        <p:txBody>
          <a:bodyPr anchor="b"/>
          <a:lstStyle>
            <a:lvl1pPr algn="ctr">
              <a:defRPr sz="63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963" y="3795481"/>
            <a:ext cx="9629775" cy="1744683"/>
          </a:xfrm>
        </p:spPr>
        <p:txBody>
          <a:bodyPr/>
          <a:lstStyle>
            <a:lvl1pPr marL="0" indent="0" algn="ctr">
              <a:buNone/>
              <a:defRPr sz="2527"/>
            </a:lvl1pPr>
            <a:lvl2pPr marL="481477" indent="0" algn="ctr">
              <a:buNone/>
              <a:defRPr sz="2106"/>
            </a:lvl2pPr>
            <a:lvl3pPr marL="962955" indent="0" algn="ctr">
              <a:buNone/>
              <a:defRPr sz="1896"/>
            </a:lvl3pPr>
            <a:lvl4pPr marL="1444432" indent="0" algn="ctr">
              <a:buNone/>
              <a:defRPr sz="1685"/>
            </a:lvl4pPr>
            <a:lvl5pPr marL="1925909" indent="0" algn="ctr">
              <a:buNone/>
              <a:defRPr sz="1685"/>
            </a:lvl5pPr>
            <a:lvl6pPr marL="2407387" indent="0" algn="ctr">
              <a:buNone/>
              <a:defRPr sz="1685"/>
            </a:lvl6pPr>
            <a:lvl7pPr marL="2888864" indent="0" algn="ctr">
              <a:buNone/>
              <a:defRPr sz="1685"/>
            </a:lvl7pPr>
            <a:lvl8pPr marL="3370341" indent="0" algn="ctr">
              <a:buNone/>
              <a:defRPr sz="1685"/>
            </a:lvl8pPr>
            <a:lvl9pPr marL="3851819" indent="0" algn="ctr">
              <a:buNone/>
              <a:defRPr sz="168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0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508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042" y="1801558"/>
            <a:ext cx="11074241" cy="3005940"/>
          </a:xfrm>
        </p:spPr>
        <p:txBody>
          <a:bodyPr anchor="b"/>
          <a:lstStyle>
            <a:lvl1pPr>
              <a:defRPr sz="63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6042" y="4835934"/>
            <a:ext cx="11074241" cy="1580753"/>
          </a:xfrm>
        </p:spPr>
        <p:txBody>
          <a:bodyPr/>
          <a:lstStyle>
            <a:lvl1pPr marL="0" indent="0">
              <a:buNone/>
              <a:defRPr sz="2527">
                <a:solidFill>
                  <a:schemeClr val="tx1">
                    <a:tint val="75000"/>
                  </a:schemeClr>
                </a:solidFill>
              </a:defRPr>
            </a:lvl1pPr>
            <a:lvl2pPr marL="481477" indent="0">
              <a:buNone/>
              <a:defRPr sz="2106">
                <a:solidFill>
                  <a:schemeClr val="tx1">
                    <a:tint val="75000"/>
                  </a:schemeClr>
                </a:solidFill>
              </a:defRPr>
            </a:lvl2pPr>
            <a:lvl3pPr marL="962955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3pPr>
            <a:lvl4pPr marL="1444432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5909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07387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88864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0341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1819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801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729" y="1923668"/>
            <a:ext cx="5456873" cy="45850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098" y="1923668"/>
            <a:ext cx="5456873" cy="45850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355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36728" y="1061999"/>
            <a:ext cx="11555730" cy="476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839700" cy="936453"/>
          </a:xfrm>
          <a:prstGeom prst="rect">
            <a:avLst/>
          </a:prstGeom>
          <a:solidFill>
            <a:srgbClr val="51A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03226" y="188720"/>
            <a:ext cx="11555730" cy="59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9" name="Rectangle 17"/>
          <p:cNvSpPr>
            <a:spLocks noChangeArrowheads="1"/>
          </p:cNvSpPr>
          <p:nvPr userDrawn="1"/>
        </p:nvSpPr>
        <p:spPr bwMode="gray">
          <a:xfrm>
            <a:off x="0" y="7057315"/>
            <a:ext cx="12839700" cy="176142"/>
          </a:xfrm>
          <a:prstGeom prst="rect">
            <a:avLst/>
          </a:prstGeom>
          <a:solidFill>
            <a:srgbClr val="50B84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09BCD"/>
              </a:solidFill>
              <a:latin typeface="Arial" charset="0"/>
              <a:cs typeface="+mn-cs"/>
            </a:endParaRPr>
          </a:p>
        </p:txBody>
      </p:sp>
      <p:pic>
        <p:nvPicPr>
          <p:cNvPr id="10" name="Picture 2" descr="I:\!work\centrinvest\Презентации в Поверпойнт\Мир\pic\Logo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1873643" cy="39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6" r:id="rId2"/>
    <p:sldLayoutId id="2147483655" r:id="rId3"/>
    <p:sldLayoutId id="2147483662" r:id="rId4"/>
  </p:sldLayoutIdLst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2700" kern="1200" baseline="0">
          <a:solidFill>
            <a:srgbClr val="FFFF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>
              <a:lumMod val="85000"/>
              <a:lumOff val="15000"/>
            </a:schemeClr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4639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730" y="384734"/>
            <a:ext cx="11074241" cy="139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730" y="1923668"/>
            <a:ext cx="11074241" cy="458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729" y="6697710"/>
            <a:ext cx="2888933" cy="384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7/1/2019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3151" y="6697710"/>
            <a:ext cx="4333399" cy="384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8038" y="6697710"/>
            <a:ext cx="2888933" cy="384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172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62955" rtl="0" eaLnBrk="1" latinLnBrk="0" hangingPunct="1">
        <a:lnSpc>
          <a:spcPct val="90000"/>
        </a:lnSpc>
        <a:spcBef>
          <a:spcPct val="0"/>
        </a:spcBef>
        <a:buNone/>
        <a:defRPr sz="46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739" indent="-240739" algn="l" defTabSz="962955" rtl="0" eaLnBrk="1" latinLnBrk="0" hangingPunct="1">
        <a:lnSpc>
          <a:spcPct val="90000"/>
        </a:lnSpc>
        <a:spcBef>
          <a:spcPts val="1053"/>
        </a:spcBef>
        <a:buFont typeface="Arial" panose="020B0604020202020204" pitchFamily="34" charset="0"/>
        <a:buChar char="•"/>
        <a:defRPr sz="2949" kern="1200">
          <a:solidFill>
            <a:schemeClr val="tx1"/>
          </a:solidFill>
          <a:latin typeface="+mn-lt"/>
          <a:ea typeface="+mn-ea"/>
          <a:cs typeface="+mn-cs"/>
        </a:defRPr>
      </a:lvl1pPr>
      <a:lvl2pPr marL="722216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27" kern="1200">
          <a:solidFill>
            <a:schemeClr val="tx1"/>
          </a:solidFill>
          <a:latin typeface="+mn-lt"/>
          <a:ea typeface="+mn-ea"/>
          <a:cs typeface="+mn-cs"/>
        </a:defRPr>
      </a:lvl2pPr>
      <a:lvl3pPr marL="1203693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6" kern="1200">
          <a:solidFill>
            <a:schemeClr val="tx1"/>
          </a:solidFill>
          <a:latin typeface="+mn-lt"/>
          <a:ea typeface="+mn-ea"/>
          <a:cs typeface="+mn-cs"/>
        </a:defRPr>
      </a:lvl3pPr>
      <a:lvl4pPr marL="1685171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4pPr>
      <a:lvl5pPr marL="2166648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5pPr>
      <a:lvl6pPr marL="2648125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6pPr>
      <a:lvl7pPr marL="3129603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7pPr>
      <a:lvl8pPr marL="3611080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8pPr>
      <a:lvl9pPr marL="4092557" indent="-240739" algn="l" defTabSz="962955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1pPr>
      <a:lvl2pPr marL="481477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2pPr>
      <a:lvl3pPr marL="962955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444432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4pPr>
      <a:lvl5pPr marL="1925909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5pPr>
      <a:lvl6pPr marL="2407387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6pPr>
      <a:lvl7pPr marL="2888864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7pPr>
      <a:lvl8pPr marL="3370341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8pPr>
      <a:lvl9pPr marL="3851819" algn="l" defTabSz="962955" rtl="0" eaLnBrk="1" latinLnBrk="0" hangingPunct="1">
        <a:defRPr sz="18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rinvest.ru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elcome@centrinvest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839700" cy="7226300"/>
          </a:xfrm>
          <a:prstGeom prst="rect">
            <a:avLst/>
          </a:prstGeom>
          <a:solidFill>
            <a:srgbClr val="51A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785274" y="2028974"/>
            <a:ext cx="1132320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4000" b="1" dirty="0" err="1" smtClean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Креативные</a:t>
            </a:r>
            <a:r>
              <a:rPr lang="ru-RU" sz="4000" b="1" dirty="0" smtClean="0">
                <a:solidFill>
                  <a:srgbClr val="FFFF00"/>
                </a:solidFill>
                <a:latin typeface="Century Gothic" pitchFamily="34" charset="0"/>
                <a:cs typeface="Times New Roman" pitchFamily="18" charset="0"/>
              </a:rPr>
              <a:t> инструменты финансирования МСБ</a:t>
            </a:r>
            <a:endParaRPr lang="ru-RU" sz="4000" b="1" spc="1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83" y="3279132"/>
            <a:ext cx="8382017" cy="3947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74" y="228774"/>
            <a:ext cx="5040560" cy="1052647"/>
          </a:xfrm>
          <a:prstGeom prst="rect">
            <a:avLst/>
          </a:prstGeom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785274" y="3364347"/>
            <a:ext cx="462646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000" spc="100" dirty="0" smtClean="0">
                <a:solidFill>
                  <a:schemeClr val="bg1"/>
                </a:solidFill>
              </a:rPr>
              <a:t>Панченко Светлана </a:t>
            </a:r>
            <a:r>
              <a:rPr lang="ru-RU" sz="2000" spc="100" dirty="0" smtClean="0">
                <a:solidFill>
                  <a:schemeClr val="bg1"/>
                </a:solidFill>
              </a:rPr>
              <a:t>А</a:t>
            </a:r>
            <a:r>
              <a:rPr lang="ru-RU" sz="2000" spc="100" dirty="0" smtClean="0">
                <a:solidFill>
                  <a:schemeClr val="bg1"/>
                </a:solidFill>
              </a:rPr>
              <a:t>лексеевна</a:t>
            </a:r>
            <a:endParaRPr lang="ru-RU" sz="2000" spc="100" dirty="0" smtClean="0">
              <a:solidFill>
                <a:schemeClr val="bg1"/>
              </a:solidFill>
            </a:endParaRPr>
          </a:p>
          <a:p>
            <a:endParaRPr lang="ru-RU" sz="2000" spc="100" dirty="0">
              <a:solidFill>
                <a:schemeClr val="bg1"/>
              </a:solidFill>
            </a:endParaRPr>
          </a:p>
          <a:p>
            <a:r>
              <a:rPr lang="ru-RU" sz="2000" spc="100" dirty="0" smtClean="0">
                <a:solidFill>
                  <a:schemeClr val="bg1"/>
                </a:solidFill>
              </a:rPr>
              <a:t>Директор ДО «Батайск»</a:t>
            </a:r>
          </a:p>
          <a:p>
            <a:r>
              <a:rPr lang="ru-RU" sz="2000" spc="100" dirty="0" smtClean="0">
                <a:solidFill>
                  <a:schemeClr val="bg1"/>
                </a:solidFill>
              </a:rPr>
              <a:t>ПАО КБ «</a:t>
            </a:r>
            <a:r>
              <a:rPr lang="ru-RU" sz="2000" spc="100" dirty="0" err="1" smtClean="0">
                <a:solidFill>
                  <a:schemeClr val="bg1"/>
                </a:solidFill>
              </a:rPr>
              <a:t>центр-инвест</a:t>
            </a:r>
            <a:r>
              <a:rPr lang="ru-RU" sz="2000" spc="100" dirty="0" smtClean="0">
                <a:solidFill>
                  <a:schemeClr val="bg1"/>
                </a:solidFill>
              </a:rPr>
              <a:t>»</a:t>
            </a:r>
            <a:endParaRPr lang="ru-RU" sz="2000" spc="1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785274" y="3783454"/>
            <a:ext cx="3132000" cy="1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803226" y="5920174"/>
            <a:ext cx="2664296" cy="93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000" spc="1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Ростов-на-Дону </a:t>
            </a:r>
          </a:p>
          <a:p>
            <a:r>
              <a:rPr lang="ru-RU" sz="2000" spc="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июль</a:t>
            </a:r>
            <a:r>
              <a:rPr lang="ru-RU" sz="2000" spc="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spc="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</a:p>
        </p:txBody>
      </p:sp>
    </p:spTree>
    <p:extLst>
      <p:ext uri="{BB962C8B-B14F-4D97-AF65-F5344CB8AC3E}">
        <p14:creationId xmlns="" xmlns:p14="http://schemas.microsoft.com/office/powerpoint/2010/main" val="68362825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8937" t="40893" r="26176" b="21867"/>
          <a:stretch>
            <a:fillRect/>
          </a:stretch>
        </p:blipFill>
        <p:spPr bwMode="auto">
          <a:xfrm>
            <a:off x="2387402" y="980731"/>
            <a:ext cx="802374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31418" y="4765278"/>
            <a:ext cx="7704856" cy="954069"/>
          </a:xfrm>
          <a:prstGeom prst="rect">
            <a:avLst/>
          </a:prstGeom>
        </p:spPr>
        <p:txBody>
          <a:bodyPr wrap="square" lIns="91401" tIns="45701" rIns="91401" bIns="45701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1AF3D"/>
                </a:solidFill>
                <a:latin typeface="Century Gothic" pitchFamily="34" charset="0"/>
                <a:cs typeface="Arial" pitchFamily="34" charset="0"/>
              </a:rPr>
              <a:t>Головной офис</a:t>
            </a:r>
            <a:endParaRPr lang="ru-RU" sz="2000" b="1" dirty="0" smtClean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Ростов-на-Дону, пр. Соколова, 62, тел.: +7 (863) 2-000-000</a:t>
            </a:r>
            <a:endParaRPr lang="en-US" dirty="0" smtClean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  <a:hlinkClick r:id="rId3"/>
              </a:rPr>
              <a:t>www.centrinvest.ru</a:t>
            </a:r>
            <a:r>
              <a:rPr lang="en-US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  <a:hlinkClick r:id="rId4"/>
              </a:rPr>
              <a:t>welcome@centrinvest.ru</a:t>
            </a:r>
            <a:r>
              <a:rPr lang="en-US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Старт-ап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04226" y="1090488"/>
            <a:ext cx="2747998" cy="4250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2720" y="1524918"/>
            <a:ext cx="2448818" cy="1632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1698" y="1668967"/>
            <a:ext cx="5472608" cy="3816391"/>
          </a:xfrm>
          <a:prstGeom prst="rect">
            <a:avLst/>
          </a:prstGeom>
          <a:noFill/>
        </p:spPr>
        <p:txBody>
          <a:bodyPr wrap="square" lIns="91401" tIns="45701" rIns="91401" bIns="45701" rtlCol="0">
            <a:spAutoFit/>
          </a:bodyPr>
          <a:lstStyle/>
          <a:p>
            <a:r>
              <a:rPr lang="ru-RU" sz="2200" dirty="0" smtClean="0">
                <a:latin typeface="Century Gothic" pitchFamily="34" charset="0"/>
                <a:cs typeface="Times New Roman" pitchFamily="18" charset="0"/>
              </a:rPr>
              <a:t>Ставка: </a:t>
            </a:r>
            <a:r>
              <a:rPr lang="ru-RU" sz="2200" b="1" dirty="0" smtClean="0">
                <a:latin typeface="Century Gothic" pitchFamily="34" charset="0"/>
                <a:cs typeface="Times New Roman" pitchFamily="18" charset="0"/>
              </a:rPr>
              <a:t>от 13 % годовых</a:t>
            </a:r>
            <a:endParaRPr lang="ru-RU" sz="2200" b="1" dirty="0">
              <a:latin typeface="Century Gothic" pitchFamily="34" charset="0"/>
              <a:cs typeface="Times New Roman"/>
            </a:endParaRPr>
          </a:p>
          <a:p>
            <a:r>
              <a:rPr lang="ru-RU" sz="2200" dirty="0" smtClean="0">
                <a:latin typeface="Century Gothic" pitchFamily="34" charset="0"/>
                <a:cs typeface="Times New Roman" pitchFamily="18" charset="0"/>
              </a:rPr>
              <a:t>Сумма: </a:t>
            </a:r>
            <a:r>
              <a:rPr lang="ru-RU" sz="2200" b="1" dirty="0" smtClean="0">
                <a:latin typeface="Century Gothic" pitchFamily="34" charset="0"/>
                <a:cs typeface="Times New Roman" pitchFamily="18" charset="0"/>
              </a:rPr>
              <a:t>3 000 000 рублей </a:t>
            </a:r>
          </a:p>
          <a:p>
            <a:r>
              <a:rPr lang="ru-RU" sz="2200" dirty="0" smtClean="0">
                <a:latin typeface="Century Gothic" pitchFamily="34" charset="0"/>
                <a:cs typeface="Times New Roman" pitchFamily="18" charset="0"/>
              </a:rPr>
              <a:t>Срок: </a:t>
            </a:r>
            <a:r>
              <a:rPr lang="ru-RU" sz="2200" b="1" dirty="0" smtClean="0">
                <a:latin typeface="Century Gothic" pitchFamily="34" charset="0"/>
                <a:cs typeface="Times New Roman" pitchFamily="18" charset="0"/>
              </a:rPr>
              <a:t>3 года </a:t>
            </a:r>
          </a:p>
          <a:p>
            <a:r>
              <a:rPr lang="ru-RU" sz="2200" dirty="0" smtClean="0">
                <a:latin typeface="Century Gothic" pitchFamily="34" charset="0"/>
                <a:cs typeface="Times New Roman" pitchFamily="18" charset="0"/>
              </a:rPr>
              <a:t>Отсрочка: </a:t>
            </a:r>
            <a:r>
              <a:rPr lang="ru-RU" sz="2200" b="1" dirty="0" smtClean="0">
                <a:latin typeface="Century Gothic" pitchFamily="34" charset="0"/>
                <a:cs typeface="Times New Roman" pitchFamily="18" charset="0"/>
              </a:rPr>
              <a:t>до 6 месяцев</a:t>
            </a:r>
          </a:p>
          <a:p>
            <a:endParaRPr lang="ru-RU" sz="2200" dirty="0">
              <a:latin typeface="Century Gothic" pitchFamily="34" charset="0"/>
              <a:cs typeface="Times New Roman"/>
            </a:endParaRPr>
          </a:p>
          <a:p>
            <a:r>
              <a:rPr lang="ru-RU" sz="2200" b="1" dirty="0" smtClean="0">
                <a:solidFill>
                  <a:srgbClr val="58AB26"/>
                </a:solidFill>
                <a:latin typeface="Century Gothic" pitchFamily="34" charset="0"/>
                <a:cs typeface="Times New Roman" pitchFamily="18" charset="0"/>
              </a:rPr>
              <a:t>Бесплатно:</a:t>
            </a:r>
            <a:endParaRPr lang="ru-RU" sz="2200" b="1" dirty="0" smtClean="0">
              <a:solidFill>
                <a:srgbClr val="58AB26"/>
              </a:solidFill>
              <a:latin typeface="Century Gothic" pitchFamily="34" charset="0"/>
              <a:cs typeface="Times New Roman"/>
            </a:endParaRPr>
          </a:p>
          <a:p>
            <a:r>
              <a:rPr lang="ru-RU" sz="2200" dirty="0" smtClean="0">
                <a:latin typeface="Century Gothic" pitchFamily="34" charset="0"/>
                <a:cs typeface="Times New Roman"/>
              </a:rPr>
              <a:t>- </a:t>
            </a:r>
            <a:r>
              <a:rPr lang="ru-RU" sz="2200" dirty="0" smtClean="0">
                <a:latin typeface="Century Gothic" pitchFamily="34" charset="0"/>
                <a:cs typeface="Times New Roman" pitchFamily="18" charset="0"/>
              </a:rPr>
              <a:t>открытие расчетного счета </a:t>
            </a:r>
            <a:endParaRPr lang="ru-RU" sz="2200" dirty="0" smtClean="0">
              <a:latin typeface="Century Gothic" pitchFamily="34" charset="0"/>
              <a:cs typeface="Times New Roman"/>
            </a:endParaRPr>
          </a:p>
          <a:p>
            <a:r>
              <a:rPr lang="ru-RU" sz="2200" dirty="0" smtClean="0">
                <a:latin typeface="Century Gothic" pitchFamily="34" charset="0"/>
                <a:cs typeface="Times New Roman"/>
              </a:rPr>
              <a:t>- </a:t>
            </a:r>
            <a:r>
              <a:rPr lang="ru-RU" sz="2200" dirty="0" smtClean="0">
                <a:latin typeface="Century Gothic" pitchFamily="34" charset="0"/>
                <a:cs typeface="Times New Roman" pitchFamily="18" charset="0"/>
              </a:rPr>
              <a:t>сервис «Клиент-Банк»</a:t>
            </a:r>
            <a:endParaRPr lang="ru-RU" sz="2200" dirty="0" smtClean="0">
              <a:latin typeface="Century Gothic" pitchFamily="34" charset="0"/>
              <a:cs typeface="Times New Roman"/>
            </a:endParaRPr>
          </a:p>
          <a:p>
            <a:r>
              <a:rPr lang="ru-RU" sz="2200" dirty="0" smtClean="0">
                <a:latin typeface="Century Gothic" pitchFamily="34" charset="0"/>
                <a:cs typeface="Times New Roman"/>
              </a:rPr>
              <a:t>- </a:t>
            </a:r>
            <a:r>
              <a:rPr lang="ru-RU" sz="2200" dirty="0" smtClean="0">
                <a:latin typeface="Century Gothic" pitchFamily="34" charset="0"/>
                <a:cs typeface="Times New Roman" pitchFamily="18" charset="0"/>
              </a:rPr>
              <a:t>участие в семинарах и тренингах</a:t>
            </a:r>
            <a:endParaRPr lang="ru-RU" sz="2200" dirty="0" smtClean="0">
              <a:latin typeface="Century Gothic" pitchFamily="34" charset="0"/>
              <a:cs typeface="Times New Roman"/>
            </a:endParaRPr>
          </a:p>
          <a:p>
            <a:pPr>
              <a:buFontTx/>
              <a:buChar char="-"/>
            </a:pPr>
            <a:r>
              <a:rPr lang="ru-RU" sz="2200" dirty="0" smtClean="0">
                <a:latin typeface="Century Gothic" pitchFamily="34" charset="0"/>
                <a:cs typeface="Times New Roman" pitchFamily="18" charset="0"/>
              </a:rPr>
              <a:t> помощь опытных наставников</a:t>
            </a:r>
            <a:endParaRPr lang="ru-RU" sz="2200" dirty="0" smtClean="0">
              <a:latin typeface="Century Gothic" pitchFamily="34" charset="0"/>
              <a:cs typeface="Times New Roman"/>
            </a:endParaRPr>
          </a:p>
          <a:p>
            <a:endParaRPr lang="ru-RU" sz="2200" dirty="0">
              <a:latin typeface="Times New Roman"/>
              <a:cs typeface="Times New Roman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95692" y="3350086"/>
            <a:ext cx="3907934" cy="1631216"/>
            <a:chOff x="4355976" y="1499950"/>
            <a:chExt cx="3907935" cy="1631216"/>
          </a:xfrm>
        </p:grpSpPr>
        <p:grpSp>
          <p:nvGrpSpPr>
            <p:cNvPr id="7" name="Группа 12"/>
            <p:cNvGrpSpPr/>
            <p:nvPr/>
          </p:nvGrpSpPr>
          <p:grpSpPr>
            <a:xfrm>
              <a:off x="4355976" y="1672342"/>
              <a:ext cx="201510" cy="662024"/>
              <a:chOff x="323528" y="1174552"/>
              <a:chExt cx="149027" cy="913364"/>
            </a:xfrm>
            <a:solidFill>
              <a:srgbClr val="92D050"/>
            </a:solidFill>
          </p:grpSpPr>
          <p:sp>
            <p:nvSpPr>
              <p:cNvPr id="9" name="Равнобедренный треугольник 8"/>
              <p:cNvSpPr/>
              <p:nvPr/>
            </p:nvSpPr>
            <p:spPr>
              <a:xfrm rot="5400000">
                <a:off x="262890" y="1235190"/>
                <a:ext cx="265292" cy="1440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 rot="5400000">
                <a:off x="267901" y="1883262"/>
                <a:ext cx="265292" cy="1440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4644008" y="1499950"/>
              <a:ext cx="3619903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ru-RU" sz="2000" dirty="0" smtClean="0">
                  <a:latin typeface="Century Gothic" pitchFamily="34" charset="0"/>
                  <a:cs typeface="Times New Roman" pitchFamily="18" charset="0"/>
                </a:rPr>
                <a:t>Выдано кредитов – </a:t>
              </a:r>
              <a:r>
                <a:rPr lang="ru-RU" sz="2000" b="1" dirty="0" smtClean="0">
                  <a:solidFill>
                    <a:srgbClr val="58AB26"/>
                  </a:solidFill>
                  <a:latin typeface="Century Gothic" pitchFamily="34" charset="0"/>
                  <a:cs typeface="Times New Roman" pitchFamily="18" charset="0"/>
                </a:rPr>
                <a:t>491</a:t>
              </a:r>
            </a:p>
            <a:p>
              <a:pPr>
                <a:lnSpc>
                  <a:spcPct val="150000"/>
                </a:lnSpc>
                <a:buNone/>
              </a:pPr>
              <a:r>
                <a:rPr lang="ru-RU" sz="2000" dirty="0" smtClean="0">
                  <a:latin typeface="Century Gothic" pitchFamily="34" charset="0"/>
                  <a:cs typeface="Times New Roman" pitchFamily="18" charset="0"/>
                </a:rPr>
                <a:t>На сумму - </a:t>
              </a:r>
              <a:r>
                <a:rPr lang="ru-RU" sz="2000" b="1" dirty="0" smtClean="0">
                  <a:solidFill>
                    <a:srgbClr val="58AB26"/>
                  </a:solidFill>
                  <a:latin typeface="Century Gothic" pitchFamily="34" charset="0"/>
                  <a:cs typeface="Times New Roman" pitchFamily="18" charset="0"/>
                </a:rPr>
                <a:t>780</a:t>
              </a:r>
              <a:r>
                <a:rPr lang="ru-RU" sz="2000" b="1" dirty="0" smtClean="0">
                  <a:latin typeface="Century Gothic" pitchFamily="34" charset="0"/>
                  <a:cs typeface="Times New Roman" pitchFamily="18" charset="0"/>
                </a:rPr>
                <a:t> </a:t>
              </a:r>
              <a:r>
                <a:rPr lang="ru-RU" dirty="0" smtClean="0">
                  <a:latin typeface="Century Gothic" pitchFamily="34" charset="0"/>
                  <a:cs typeface="Times New Roman" pitchFamily="18" charset="0"/>
                </a:rPr>
                <a:t>млн рублей</a:t>
              </a:r>
              <a:endParaRPr lang="ru-RU" sz="2000" dirty="0" smtClean="0">
                <a:latin typeface="Century Gothic" pitchFamily="34" charset="0"/>
                <a:cs typeface="Times New Roman" pitchFamily="18" charset="0"/>
              </a:endParaRPr>
            </a:p>
            <a:p>
              <a:pPr algn="ctr">
                <a:lnSpc>
                  <a:spcPct val="200000"/>
                </a:lnSpc>
                <a:buNone/>
              </a:pPr>
              <a:endParaRPr lang="ru-RU" sz="2000" b="1" dirty="0">
                <a:solidFill>
                  <a:srgbClr val="58AB26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ответственность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FF33">
                <a:tint val="45000"/>
                <a:satMod val="400000"/>
              </a:srgbClr>
            </a:duotone>
          </a:blip>
          <a:srcRect l="84417" t="70349" r="1514" b="9741"/>
          <a:stretch>
            <a:fillRect/>
          </a:stretch>
        </p:blipFill>
        <p:spPr bwMode="auto">
          <a:xfrm>
            <a:off x="8076034" y="2821062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585366" y="1339705"/>
            <a:ext cx="4754364" cy="378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1" tIns="45701" rIns="91401" bIns="45701">
            <a:spAutoFit/>
          </a:bodyPr>
          <a:lstStyle/>
          <a:p>
            <a:r>
              <a:rPr lang="ru-RU" sz="2400" dirty="0" smtClean="0">
                <a:latin typeface="Century Gothic" pitchFamily="34" charset="0"/>
                <a:cs typeface="Times New Roman" pitchFamily="18" charset="0"/>
              </a:rPr>
              <a:t>Ставка: </a:t>
            </a:r>
            <a:r>
              <a:rPr lang="ru-RU" sz="2400" b="1" dirty="0" smtClean="0">
                <a:latin typeface="Century Gothic" pitchFamily="34" charset="0"/>
                <a:cs typeface="Times New Roman" pitchFamily="18" charset="0"/>
              </a:rPr>
              <a:t>от 11,5% годовых</a:t>
            </a:r>
            <a:endParaRPr lang="ru-RU" sz="2400" b="1" dirty="0" smtClean="0">
              <a:latin typeface="Century Gothic" pitchFamily="34" charset="0"/>
              <a:cs typeface="Times New Roman"/>
            </a:endParaRPr>
          </a:p>
          <a:p>
            <a:r>
              <a:rPr lang="ru-RU" sz="2400" dirty="0" smtClean="0">
                <a:latin typeface="Century Gothic" pitchFamily="34" charset="0"/>
                <a:cs typeface="Times New Roman" pitchFamily="18" charset="0"/>
              </a:rPr>
              <a:t>Сумма: </a:t>
            </a:r>
            <a:r>
              <a:rPr lang="ru-RU" sz="2400" b="1" dirty="0" smtClean="0">
                <a:latin typeface="Century Gothic" pitchFamily="34" charset="0"/>
                <a:cs typeface="Times New Roman" pitchFamily="18" charset="0"/>
              </a:rPr>
              <a:t>3 000 000 рублей </a:t>
            </a:r>
          </a:p>
          <a:p>
            <a:r>
              <a:rPr lang="ru-RU" sz="2400" dirty="0" smtClean="0">
                <a:latin typeface="Century Gothic" pitchFamily="34" charset="0"/>
                <a:cs typeface="Times New Roman" pitchFamily="18" charset="0"/>
              </a:rPr>
              <a:t>Срок: </a:t>
            </a:r>
            <a:r>
              <a:rPr lang="ru-RU" sz="2400" b="1" dirty="0" smtClean="0">
                <a:latin typeface="Century Gothic" pitchFamily="34" charset="0"/>
                <a:cs typeface="Times New Roman" pitchFamily="18" charset="0"/>
              </a:rPr>
              <a:t>3 года </a:t>
            </a:r>
          </a:p>
          <a:p>
            <a:r>
              <a:rPr lang="ru-RU" sz="2400" dirty="0" smtClean="0">
                <a:latin typeface="Century Gothic" pitchFamily="34" charset="0"/>
                <a:cs typeface="Times New Roman" pitchFamily="18" charset="0"/>
              </a:rPr>
              <a:t>Отсрочка: </a:t>
            </a:r>
            <a:r>
              <a:rPr lang="ru-RU" sz="2400" b="1" dirty="0" smtClean="0">
                <a:latin typeface="Century Gothic" pitchFamily="34" charset="0"/>
                <a:cs typeface="Times New Roman" pitchFamily="18" charset="0"/>
              </a:rPr>
              <a:t>до 6 месяцев</a:t>
            </a:r>
            <a:endParaRPr lang="ru-RU" sz="2400" b="1" dirty="0">
              <a:latin typeface="Century Gothic" pitchFamily="34" charset="0"/>
              <a:cs typeface="Times New Roman" pitchFamily="18" charset="0"/>
            </a:endParaRPr>
          </a:p>
          <a:p>
            <a:endParaRPr lang="ru-RU" sz="2400" b="1" dirty="0">
              <a:latin typeface="Century Gothic" pitchFamily="34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58AB26"/>
                </a:solidFill>
                <a:latin typeface="Century Gothic" pitchFamily="34" charset="0"/>
                <a:cs typeface="Times New Roman" pitchFamily="18" charset="0"/>
              </a:rPr>
              <a:t>Бесплатно:</a:t>
            </a:r>
            <a:endParaRPr lang="ru-RU" sz="2400" b="1" dirty="0" smtClean="0">
              <a:solidFill>
                <a:srgbClr val="58AB26"/>
              </a:solidFill>
              <a:latin typeface="Century Gothic" pitchFamily="34" charset="0"/>
              <a:cs typeface="Times New Roman"/>
            </a:endParaRPr>
          </a:p>
          <a:p>
            <a:r>
              <a:rPr lang="ru-RU" sz="2400" dirty="0" smtClean="0">
                <a:latin typeface="Century Gothic" pitchFamily="34" charset="0"/>
                <a:cs typeface="Times New Roman"/>
              </a:rPr>
              <a:t>- </a:t>
            </a:r>
            <a:r>
              <a:rPr lang="ru-RU" sz="2400" dirty="0" smtClean="0">
                <a:latin typeface="Century Gothic" pitchFamily="34" charset="0"/>
                <a:cs typeface="Times New Roman" pitchFamily="18" charset="0"/>
              </a:rPr>
              <a:t>участие в семинарах и тренингах</a:t>
            </a:r>
            <a:endParaRPr lang="ru-RU" sz="2400" dirty="0" smtClean="0">
              <a:latin typeface="Century Gothic" pitchFamily="34" charset="0"/>
              <a:cs typeface="Times New Roman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Century Gothic" pitchFamily="34" charset="0"/>
                <a:cs typeface="Times New Roman" pitchFamily="18" charset="0"/>
              </a:rPr>
              <a:t> наставничество</a:t>
            </a:r>
            <a:endParaRPr lang="ru-RU" sz="2400" dirty="0" smtClean="0">
              <a:latin typeface="Century Gothic" pitchFamily="34" charset="0"/>
              <a:cs typeface="Times New Roman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83946" y="1236886"/>
            <a:ext cx="4626588" cy="18213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Century Gothic" pitchFamily="34" charset="0"/>
                <a:cs typeface="Times New Roman" pitchFamily="18" charset="0"/>
              </a:rPr>
              <a:t>Выдано кредитов – </a:t>
            </a:r>
            <a:r>
              <a:rPr lang="ru-RU" sz="2400" b="1" dirty="0" smtClean="0">
                <a:solidFill>
                  <a:srgbClr val="58AB26"/>
                </a:solidFill>
                <a:latin typeface="Century Gothic" pitchFamily="34" charset="0"/>
                <a:cs typeface="Times New Roman" pitchFamily="18" charset="0"/>
              </a:rPr>
              <a:t>31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Century Gothic" pitchFamily="34" charset="0"/>
                <a:cs typeface="Times New Roman" pitchFamily="18" charset="0"/>
              </a:rPr>
              <a:t>На сумму – </a:t>
            </a:r>
            <a:r>
              <a:rPr lang="ru-RU" sz="2400" b="1" dirty="0" smtClean="0">
                <a:solidFill>
                  <a:srgbClr val="58AB26"/>
                </a:solidFill>
                <a:latin typeface="Century Gothic" pitchFamily="34" charset="0"/>
                <a:cs typeface="Times New Roman" pitchFamily="18" charset="0"/>
              </a:rPr>
              <a:t>84,2</a:t>
            </a:r>
            <a:r>
              <a:rPr lang="ru-RU" sz="2400" b="1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entury Gothic" pitchFamily="34" charset="0"/>
                <a:cs typeface="Times New Roman" pitchFamily="18" charset="0"/>
              </a:rPr>
              <a:t>млн рублей</a:t>
            </a:r>
          </a:p>
          <a:p>
            <a:pPr algn="ctr">
              <a:lnSpc>
                <a:spcPct val="200000"/>
              </a:lnSpc>
              <a:buNone/>
            </a:pPr>
            <a:endParaRPr lang="ru-RU" sz="2400" b="1" dirty="0">
              <a:solidFill>
                <a:srgbClr val="58AB26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Женский бизнес-кредит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6074" y="1308893"/>
            <a:ext cx="2506174" cy="5088677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803352" y="1092870"/>
            <a:ext cx="3816298" cy="1631216"/>
            <a:chOff x="4355976" y="1484784"/>
            <a:chExt cx="3816299" cy="1631216"/>
          </a:xfrm>
        </p:grpSpPr>
        <p:grpSp>
          <p:nvGrpSpPr>
            <p:cNvPr id="5" name="Группа 12"/>
            <p:cNvGrpSpPr/>
            <p:nvPr/>
          </p:nvGrpSpPr>
          <p:grpSpPr>
            <a:xfrm>
              <a:off x="4355976" y="1672342"/>
              <a:ext cx="201510" cy="662024"/>
              <a:chOff x="323528" y="1174552"/>
              <a:chExt cx="149027" cy="913364"/>
            </a:xfrm>
            <a:solidFill>
              <a:srgbClr val="92D050"/>
            </a:solidFill>
          </p:grpSpPr>
          <p:sp>
            <p:nvSpPr>
              <p:cNvPr id="7" name="Равнобедренный треугольник 6"/>
              <p:cNvSpPr/>
              <p:nvPr/>
            </p:nvSpPr>
            <p:spPr>
              <a:xfrm rot="5400000">
                <a:off x="262890" y="1235190"/>
                <a:ext cx="265292" cy="1440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Равнобедренный треугольник 7"/>
              <p:cNvSpPr/>
              <p:nvPr/>
            </p:nvSpPr>
            <p:spPr>
              <a:xfrm rot="5400000">
                <a:off x="267901" y="1883262"/>
                <a:ext cx="265292" cy="1440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4552372" y="1484784"/>
              <a:ext cx="3619903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ru-RU" sz="2000" dirty="0" smtClean="0">
                  <a:latin typeface="Century Gothic" pitchFamily="34" charset="0"/>
                  <a:cs typeface="Times New Roman" pitchFamily="18" charset="0"/>
                </a:rPr>
                <a:t>Выдано кредитов – </a:t>
              </a:r>
              <a:r>
                <a:rPr lang="ru-RU" sz="2000" b="1" dirty="0" smtClean="0">
                  <a:solidFill>
                    <a:srgbClr val="58AB26"/>
                  </a:solidFill>
                  <a:latin typeface="Century Gothic" pitchFamily="34" charset="0"/>
                  <a:cs typeface="Times New Roman" pitchFamily="18" charset="0"/>
                </a:rPr>
                <a:t>597</a:t>
              </a:r>
            </a:p>
            <a:p>
              <a:pPr>
                <a:lnSpc>
                  <a:spcPct val="150000"/>
                </a:lnSpc>
                <a:buNone/>
              </a:pPr>
              <a:r>
                <a:rPr lang="ru-RU" sz="2000" dirty="0" smtClean="0">
                  <a:latin typeface="Century Gothic" pitchFamily="34" charset="0"/>
                  <a:cs typeface="Times New Roman" pitchFamily="18" charset="0"/>
                </a:rPr>
                <a:t>На сумму - </a:t>
              </a:r>
              <a:r>
                <a:rPr lang="ru-RU" sz="2000" b="1" dirty="0" smtClean="0">
                  <a:solidFill>
                    <a:srgbClr val="58AB26"/>
                  </a:solidFill>
                  <a:latin typeface="Century Gothic" pitchFamily="34" charset="0"/>
                  <a:cs typeface="Times New Roman" pitchFamily="18" charset="0"/>
                </a:rPr>
                <a:t>927</a:t>
              </a:r>
              <a:r>
                <a:rPr lang="ru-RU" sz="2000" b="1" dirty="0" smtClean="0">
                  <a:latin typeface="Century Gothic" pitchFamily="34" charset="0"/>
                  <a:cs typeface="Times New Roman" pitchFamily="18" charset="0"/>
                </a:rPr>
                <a:t> </a:t>
              </a:r>
              <a:r>
                <a:rPr lang="ru-RU" dirty="0" smtClean="0">
                  <a:latin typeface="Century Gothic" pitchFamily="34" charset="0"/>
                  <a:cs typeface="Times New Roman" pitchFamily="18" charset="0"/>
                </a:rPr>
                <a:t>млн рублей</a:t>
              </a:r>
              <a:endParaRPr lang="ru-RU" sz="2000" dirty="0" smtClean="0">
                <a:latin typeface="Century Gothic" pitchFamily="34" charset="0"/>
                <a:cs typeface="Times New Roman" pitchFamily="18" charset="0"/>
              </a:endParaRPr>
            </a:p>
            <a:p>
              <a:pPr algn="ctr">
                <a:lnSpc>
                  <a:spcPct val="200000"/>
                </a:lnSpc>
                <a:buNone/>
              </a:pPr>
              <a:endParaRPr lang="ru-RU" sz="2000" b="1" dirty="0">
                <a:solidFill>
                  <a:srgbClr val="58AB26"/>
                </a:solidFill>
                <a:latin typeface="Century Gothic" pitchFamily="34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59210" y="2389014"/>
            <a:ext cx="7632848" cy="4154945"/>
          </a:xfrm>
          <a:prstGeom prst="rect">
            <a:avLst/>
          </a:prstGeom>
        </p:spPr>
        <p:txBody>
          <a:bodyPr wrap="square" lIns="91401" tIns="45701" rIns="91401" bIns="45701">
            <a:spAutoFit/>
          </a:bodyPr>
          <a:lstStyle/>
          <a:p>
            <a:r>
              <a:rPr lang="ru-RU" sz="2400" dirty="0" smtClean="0">
                <a:latin typeface="Century Gothic" pitchFamily="34" charset="0"/>
                <a:cs typeface="Times New Roman" pitchFamily="18" charset="0"/>
              </a:rPr>
              <a:t>Ставка: </a:t>
            </a:r>
            <a:r>
              <a:rPr lang="ru-RU" sz="2400" b="1" dirty="0" smtClean="0">
                <a:latin typeface="Century Gothic" pitchFamily="34" charset="0"/>
                <a:cs typeface="Times New Roman" pitchFamily="18" charset="0"/>
              </a:rPr>
              <a:t>11,5% годовых</a:t>
            </a:r>
            <a:endParaRPr lang="ru-RU" sz="2400" b="1" dirty="0" smtClean="0">
              <a:latin typeface="Century Gothic" pitchFamily="34" charset="0"/>
              <a:cs typeface="Times New Roman"/>
            </a:endParaRPr>
          </a:p>
          <a:p>
            <a:r>
              <a:rPr lang="ru-RU" sz="2400" dirty="0" smtClean="0">
                <a:latin typeface="Century Gothic" pitchFamily="34" charset="0"/>
                <a:cs typeface="Times New Roman" pitchFamily="18" charset="0"/>
              </a:rPr>
              <a:t>Сумма: до </a:t>
            </a:r>
            <a:r>
              <a:rPr lang="ru-RU" sz="2400" b="1" dirty="0" smtClean="0">
                <a:latin typeface="Century Gothic" pitchFamily="34" charset="0"/>
                <a:cs typeface="Times New Roman" pitchFamily="18" charset="0"/>
              </a:rPr>
              <a:t>3 000 000 рублей </a:t>
            </a:r>
          </a:p>
          <a:p>
            <a:r>
              <a:rPr lang="ru-RU" sz="2400" dirty="0" smtClean="0">
                <a:latin typeface="Century Gothic" pitchFamily="34" charset="0"/>
                <a:cs typeface="Times New Roman" pitchFamily="18" charset="0"/>
              </a:rPr>
              <a:t>Срок: </a:t>
            </a:r>
            <a:r>
              <a:rPr lang="ru-RU" sz="2400" b="1" dirty="0" smtClean="0">
                <a:latin typeface="Century Gothic" pitchFamily="34" charset="0"/>
                <a:cs typeface="Times New Roman" pitchFamily="18" charset="0"/>
              </a:rPr>
              <a:t>1 год </a:t>
            </a:r>
          </a:p>
          <a:p>
            <a:r>
              <a:rPr lang="ru-RU" sz="2400" dirty="0" smtClean="0">
                <a:latin typeface="Century Gothic" pitchFamily="34" charset="0"/>
                <a:cs typeface="Times New Roman" pitchFamily="18" charset="0"/>
              </a:rPr>
              <a:t>Обеспечение: </a:t>
            </a:r>
            <a:r>
              <a:rPr lang="ru-RU" sz="2400" b="1" dirty="0" smtClean="0">
                <a:latin typeface="Century Gothic" pitchFamily="34" charset="0"/>
                <a:cs typeface="Times New Roman" pitchFamily="18" charset="0"/>
              </a:rPr>
              <a:t>залог и поручительство</a:t>
            </a:r>
          </a:p>
          <a:p>
            <a:endParaRPr lang="ru-RU" sz="2400" b="1" dirty="0" smtClean="0">
              <a:latin typeface="Century Gothic" pitchFamily="34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58AB26"/>
                </a:solidFill>
                <a:latin typeface="Century Gothic" pitchFamily="34" charset="0"/>
                <a:cs typeface="Times New Roman" pitchFamily="18" charset="0"/>
              </a:rPr>
              <a:t>Бесплатно:</a:t>
            </a:r>
            <a:endParaRPr lang="ru-RU" sz="2400" b="1" dirty="0" smtClean="0">
              <a:solidFill>
                <a:srgbClr val="58AB26"/>
              </a:solidFill>
              <a:latin typeface="Century Gothic" pitchFamily="34" charset="0"/>
              <a:cs typeface="Times New Roman"/>
            </a:endParaRPr>
          </a:p>
          <a:p>
            <a:r>
              <a:rPr lang="ru-RU" sz="2400" dirty="0" smtClean="0">
                <a:latin typeface="Century Gothic" pitchFamily="34" charset="0"/>
                <a:cs typeface="Times New Roman"/>
              </a:rPr>
              <a:t>- </a:t>
            </a:r>
            <a:r>
              <a:rPr lang="ru-RU" sz="2400" dirty="0" smtClean="0">
                <a:latin typeface="Century Gothic" pitchFamily="34" charset="0"/>
                <a:cs typeface="Times New Roman" pitchFamily="18" charset="0"/>
              </a:rPr>
              <a:t>открытие расчетного счета </a:t>
            </a:r>
            <a:endParaRPr lang="ru-RU" sz="2400" dirty="0" smtClean="0">
              <a:latin typeface="Century Gothic" pitchFamily="34" charset="0"/>
              <a:cs typeface="Times New Roman"/>
            </a:endParaRPr>
          </a:p>
          <a:p>
            <a:r>
              <a:rPr lang="ru-RU" sz="2400" dirty="0" smtClean="0">
                <a:latin typeface="Century Gothic" pitchFamily="34" charset="0"/>
                <a:cs typeface="Times New Roman"/>
              </a:rPr>
              <a:t>- </a:t>
            </a:r>
            <a:r>
              <a:rPr lang="ru-RU" sz="2400" dirty="0" smtClean="0">
                <a:latin typeface="Century Gothic" pitchFamily="34" charset="0"/>
                <a:cs typeface="Times New Roman" pitchFamily="18" charset="0"/>
              </a:rPr>
              <a:t>сервис «Клиент-Банк»</a:t>
            </a:r>
            <a:endParaRPr lang="ru-RU" sz="2400" dirty="0" smtClean="0">
              <a:latin typeface="Century Gothic" pitchFamily="34" charset="0"/>
              <a:cs typeface="Times New Roman"/>
            </a:endParaRPr>
          </a:p>
          <a:p>
            <a:r>
              <a:rPr lang="ru-RU" sz="2400" dirty="0" smtClean="0">
                <a:latin typeface="Century Gothic" pitchFamily="34" charset="0"/>
                <a:cs typeface="Times New Roman" pitchFamily="18" charset="0"/>
              </a:rPr>
              <a:t>- участие в семинарах и тренингах</a:t>
            </a:r>
            <a:endParaRPr lang="ru-RU" sz="2400" dirty="0" smtClean="0">
              <a:latin typeface="Century Gothic" pitchFamily="34" charset="0"/>
              <a:cs typeface="Times New Roman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Century Gothic" pitchFamily="34" charset="0"/>
                <a:cs typeface="Times New Roman" pitchFamily="18" charset="0"/>
              </a:rPr>
              <a:t> информационная поддержка бизнеса клиента</a:t>
            </a:r>
            <a:endParaRPr lang="ru-RU" sz="2400" dirty="0" smtClean="0">
              <a:latin typeface="Century Gothic" pitchFamily="34" charset="0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803226" y="188720"/>
            <a:ext cx="11555730" cy="592635"/>
          </a:xfrm>
        </p:spPr>
        <p:txBody>
          <a:bodyPr/>
          <a:lstStyle/>
          <a:p>
            <a:r>
              <a:rPr lang="ru-RU" dirty="0"/>
              <a:t>Акселератор банка «Центр-</a:t>
            </a:r>
            <a:r>
              <a:rPr lang="ru-RU" dirty="0" err="1"/>
              <a:t>инвест</a:t>
            </a:r>
            <a:r>
              <a:rPr lang="ru-RU" dirty="0"/>
              <a:t>»</a:t>
            </a: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803226" y="1038227"/>
            <a:ext cx="5837179" cy="5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600" b="1" dirty="0">
                <a:solidFill>
                  <a:srgbClr val="50B848"/>
                </a:solidFill>
              </a:rPr>
              <a:t>Startup </a:t>
            </a:r>
            <a:r>
              <a:rPr lang="ru-RU" sz="2600" b="1" dirty="0">
                <a:solidFill>
                  <a:srgbClr val="50B848"/>
                </a:solidFill>
              </a:rPr>
              <a:t>акселератор</a:t>
            </a:r>
          </a:p>
        </p:txBody>
      </p:sp>
      <p:pic>
        <p:nvPicPr>
          <p:cNvPr id="21" name="Picture 2" descr="I:\!work\centrinvest\Презентации в Поверпойнт\Мир\pic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8" y="6565478"/>
            <a:ext cx="1873643" cy="39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3227" y="1563318"/>
            <a:ext cx="6192688" cy="681680"/>
          </a:xfrm>
          <a:prstGeom prst="rect">
            <a:avLst/>
          </a:prstGeom>
          <a:solidFill>
            <a:srgbClr val="51AF3D"/>
          </a:solidFill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39931" y="1563318"/>
            <a:ext cx="2592288" cy="681680"/>
          </a:xfrm>
          <a:prstGeom prst="rect">
            <a:avLst/>
          </a:prstGeom>
          <a:solidFill>
            <a:srgbClr val="51AF3D"/>
          </a:solidFill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76234" y="1563318"/>
            <a:ext cx="2592288" cy="681680"/>
          </a:xfrm>
          <a:prstGeom prst="rect">
            <a:avLst/>
          </a:prstGeom>
          <a:solidFill>
            <a:srgbClr val="51AF3D"/>
          </a:solidFill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itle 1"/>
          <p:cNvSpPr>
            <a:spLocks/>
          </p:cNvSpPr>
          <p:nvPr/>
        </p:nvSpPr>
        <p:spPr bwMode="auto">
          <a:xfrm>
            <a:off x="2058996" y="1703839"/>
            <a:ext cx="3681150" cy="54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Программа</a:t>
            </a:r>
          </a:p>
        </p:txBody>
      </p:sp>
      <p:sp>
        <p:nvSpPr>
          <p:cNvPr id="11" name="Title 1"/>
          <p:cNvSpPr>
            <a:spLocks/>
          </p:cNvSpPr>
          <p:nvPr/>
        </p:nvSpPr>
        <p:spPr bwMode="auto">
          <a:xfrm>
            <a:off x="7038072" y="1629396"/>
            <a:ext cx="2666403" cy="54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chemeClr val="bg1"/>
                </a:solidFill>
              </a:rPr>
              <a:t>Количество проектов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10285884" y="1703838"/>
            <a:ext cx="1772988" cy="54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Млн рублей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03227" y="2371478"/>
            <a:ext cx="6192688" cy="54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39931" y="2371478"/>
            <a:ext cx="2592288" cy="54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876234" y="2371478"/>
            <a:ext cx="2592288" cy="54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803227" y="3037958"/>
            <a:ext cx="11665295" cy="540000"/>
            <a:chOff x="775483" y="2752199"/>
            <a:chExt cx="11665295" cy="68168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75483" y="2752199"/>
              <a:ext cx="6192688" cy="68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0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112187" y="2752199"/>
              <a:ext cx="2592288" cy="68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0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848490" y="2752199"/>
              <a:ext cx="2592288" cy="68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0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803227" y="3704438"/>
            <a:ext cx="11665295" cy="540000"/>
            <a:chOff x="775483" y="2752199"/>
            <a:chExt cx="11665295" cy="68168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75483" y="2752199"/>
              <a:ext cx="6192688" cy="68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0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112187" y="2752199"/>
              <a:ext cx="2592288" cy="68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0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848490" y="2752199"/>
              <a:ext cx="2592288" cy="68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0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03227" y="4370918"/>
            <a:ext cx="11665295" cy="540000"/>
            <a:chOff x="775483" y="2752199"/>
            <a:chExt cx="11665295" cy="68168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75483" y="2752199"/>
              <a:ext cx="6192688" cy="68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0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112187" y="2752199"/>
              <a:ext cx="2592288" cy="68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0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9848490" y="2752199"/>
              <a:ext cx="2592288" cy="68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0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7139930" y="5917406"/>
            <a:ext cx="2592288" cy="540000"/>
          </a:xfrm>
          <a:prstGeom prst="rect">
            <a:avLst/>
          </a:prstGeom>
          <a:solidFill>
            <a:srgbClr val="51AF3D"/>
          </a:solidFill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948242" y="5917406"/>
            <a:ext cx="2592288" cy="540000"/>
          </a:xfrm>
          <a:prstGeom prst="rect">
            <a:avLst/>
          </a:prstGeom>
          <a:solidFill>
            <a:srgbClr val="51AF3D"/>
          </a:solidFill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itle 1"/>
          <p:cNvSpPr>
            <a:spLocks/>
          </p:cNvSpPr>
          <p:nvPr/>
        </p:nvSpPr>
        <p:spPr bwMode="auto">
          <a:xfrm>
            <a:off x="1273550" y="2469716"/>
            <a:ext cx="4588797" cy="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Молодежный бизнес России</a:t>
            </a:r>
          </a:p>
        </p:txBody>
      </p:sp>
      <p:sp>
        <p:nvSpPr>
          <p:cNvPr id="49" name="Title 1"/>
          <p:cNvSpPr>
            <a:spLocks/>
          </p:cNvSpPr>
          <p:nvPr/>
        </p:nvSpPr>
        <p:spPr bwMode="auto">
          <a:xfrm>
            <a:off x="1273550" y="3165772"/>
            <a:ext cx="4462481" cy="28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Start-up</a:t>
            </a:r>
          </a:p>
        </p:txBody>
      </p:sp>
      <p:sp>
        <p:nvSpPr>
          <p:cNvPr id="50" name="Title 1"/>
          <p:cNvSpPr>
            <a:spLocks/>
          </p:cNvSpPr>
          <p:nvPr/>
        </p:nvSpPr>
        <p:spPr bwMode="auto">
          <a:xfrm>
            <a:off x="1273550" y="3801596"/>
            <a:ext cx="4876831" cy="34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Бизнес-кредит для женщин</a:t>
            </a:r>
          </a:p>
        </p:txBody>
      </p:sp>
      <p:sp>
        <p:nvSpPr>
          <p:cNvPr id="51" name="Title 1"/>
          <p:cNvSpPr>
            <a:spLocks/>
          </p:cNvSpPr>
          <p:nvPr/>
        </p:nvSpPr>
        <p:spPr bwMode="auto">
          <a:xfrm>
            <a:off x="1273550" y="4471037"/>
            <a:ext cx="4930278" cy="3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Социальная ответственность</a:t>
            </a:r>
          </a:p>
        </p:txBody>
      </p:sp>
      <p:sp>
        <p:nvSpPr>
          <p:cNvPr id="54" name="Title 1"/>
          <p:cNvSpPr>
            <a:spLocks/>
          </p:cNvSpPr>
          <p:nvPr/>
        </p:nvSpPr>
        <p:spPr bwMode="auto">
          <a:xfrm>
            <a:off x="7110729" y="2501336"/>
            <a:ext cx="1538109" cy="2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213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itle 1"/>
          <p:cNvSpPr>
            <a:spLocks/>
          </p:cNvSpPr>
          <p:nvPr/>
        </p:nvSpPr>
        <p:spPr bwMode="auto">
          <a:xfrm>
            <a:off x="7110729" y="3207223"/>
            <a:ext cx="1538109" cy="2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491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itle 1"/>
          <p:cNvSpPr>
            <a:spLocks/>
          </p:cNvSpPr>
          <p:nvPr/>
        </p:nvSpPr>
        <p:spPr bwMode="auto">
          <a:xfrm>
            <a:off x="7110729" y="3829174"/>
            <a:ext cx="1538109" cy="2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597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Title 1"/>
          <p:cNvSpPr>
            <a:spLocks/>
          </p:cNvSpPr>
          <p:nvPr/>
        </p:nvSpPr>
        <p:spPr bwMode="auto">
          <a:xfrm>
            <a:off x="7110729" y="4471037"/>
            <a:ext cx="1538109" cy="2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31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Title 1"/>
          <p:cNvSpPr>
            <a:spLocks/>
          </p:cNvSpPr>
          <p:nvPr/>
        </p:nvSpPr>
        <p:spPr bwMode="auto">
          <a:xfrm>
            <a:off x="7330013" y="6069170"/>
            <a:ext cx="1538109" cy="2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ru-RU" sz="2000" b="1" dirty="0" smtClean="0">
                <a:solidFill>
                  <a:srgbClr val="FFFF66"/>
                </a:solidFill>
              </a:rPr>
              <a:t>3 311</a:t>
            </a:r>
            <a:endParaRPr lang="ru-RU" sz="2000" b="1" dirty="0">
              <a:solidFill>
                <a:srgbClr val="FFFF66"/>
              </a:solidFill>
            </a:endParaRPr>
          </a:p>
        </p:txBody>
      </p:sp>
      <p:sp>
        <p:nvSpPr>
          <p:cNvPr id="65" name="Title 1"/>
          <p:cNvSpPr>
            <a:spLocks/>
          </p:cNvSpPr>
          <p:nvPr/>
        </p:nvSpPr>
        <p:spPr bwMode="auto">
          <a:xfrm>
            <a:off x="9861721" y="2501336"/>
            <a:ext cx="1538109" cy="2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57,7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Title 1"/>
          <p:cNvSpPr>
            <a:spLocks/>
          </p:cNvSpPr>
          <p:nvPr/>
        </p:nvSpPr>
        <p:spPr bwMode="auto">
          <a:xfrm>
            <a:off x="9861721" y="3181102"/>
            <a:ext cx="1538109" cy="2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780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Title 1"/>
          <p:cNvSpPr>
            <a:spLocks/>
          </p:cNvSpPr>
          <p:nvPr/>
        </p:nvSpPr>
        <p:spPr bwMode="auto">
          <a:xfrm>
            <a:off x="9861721" y="3829174"/>
            <a:ext cx="1538109" cy="2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927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Title 1"/>
          <p:cNvSpPr>
            <a:spLocks/>
          </p:cNvSpPr>
          <p:nvPr/>
        </p:nvSpPr>
        <p:spPr bwMode="auto">
          <a:xfrm>
            <a:off x="9861721" y="4471037"/>
            <a:ext cx="1538109" cy="2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84,2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Title 1"/>
          <p:cNvSpPr>
            <a:spLocks/>
          </p:cNvSpPr>
          <p:nvPr/>
        </p:nvSpPr>
        <p:spPr bwMode="auto">
          <a:xfrm>
            <a:off x="10282341" y="6061422"/>
            <a:ext cx="1538109" cy="2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ru-RU" sz="2000" b="1" dirty="0" smtClean="0">
                <a:solidFill>
                  <a:srgbClr val="FFFF66"/>
                </a:solidFill>
              </a:rPr>
              <a:t>15 648,9</a:t>
            </a:r>
            <a:endParaRPr lang="ru-RU" sz="2000" b="1" dirty="0">
              <a:solidFill>
                <a:srgbClr val="FFFF66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803227" y="5053310"/>
            <a:ext cx="11665295" cy="540000"/>
            <a:chOff x="775483" y="2752199"/>
            <a:chExt cx="11665295" cy="681680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775483" y="2752199"/>
              <a:ext cx="6192688" cy="68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Segoe UI" panose="020B0502040204020203" pitchFamily="34" charset="0"/>
                  <a:cs typeface="Arial" pitchFamily="34" charset="0"/>
                </a:rPr>
                <a:t>     </a:t>
              </a:r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Segoe UI" panose="020B0502040204020203" pitchFamily="34" charset="0"/>
                  <a:cs typeface="Arial" pitchFamily="34" charset="0"/>
                </a:rPr>
                <a:t>Агропромышленный сектор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112187" y="2752199"/>
              <a:ext cx="2592288" cy="68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Segoe UI" panose="020B0502040204020203" pitchFamily="34" charset="0"/>
                  <a:cs typeface="Arial" pitchFamily="34" charset="0"/>
                </a:rPr>
                <a:t>1979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Segoe UI" panose="020B0502040204020203" pitchFamily="34" charset="0"/>
                <a:cs typeface="Arial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9848490" y="2752199"/>
              <a:ext cx="2592288" cy="681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Segoe UI" panose="020B0502040204020203" pitchFamily="34" charset="0"/>
                  <a:cs typeface="Arial" pitchFamily="34" charset="0"/>
                </a:rPr>
                <a:t>13 800</a:t>
              </a:r>
              <a:endPara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Segoe UI" panose="020B0502040204020203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6936263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Акселератор Банка «</a:t>
            </a:r>
            <a:r>
              <a:rPr lang="ru-RU" dirty="0" err="1" smtClean="0"/>
              <a:t>Центр-инвест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99370" y="876846"/>
            <a:ext cx="7848872" cy="3600947"/>
          </a:xfrm>
          <a:prstGeom prst="rect">
            <a:avLst/>
          </a:prstGeom>
        </p:spPr>
        <p:txBody>
          <a:bodyPr wrap="square" lIns="91401" tIns="45701" rIns="91401" bIns="45701">
            <a:spAutoFit/>
          </a:bodyPr>
          <a:lstStyle/>
          <a:p>
            <a:pPr algn="ctr">
              <a:spcAft>
                <a:spcPts val="3599"/>
              </a:spcAft>
            </a:pPr>
            <a:r>
              <a:rPr lang="ru-RU" spc="100" dirty="0" smtClean="0"/>
              <a:t/>
            </a:r>
            <a:br>
              <a:rPr lang="ru-RU" spc="100" dirty="0" smtClean="0"/>
            </a:br>
            <a:r>
              <a:rPr lang="ru-RU" sz="3000" b="1" spc="40" dirty="0" smtClean="0">
                <a:solidFill>
                  <a:srgbClr val="51AF3D"/>
                </a:solidFill>
                <a:latin typeface="Pragmatica Book"/>
              </a:rPr>
              <a:t>Акселератор банка «Центр-инвест»</a:t>
            </a:r>
            <a:r>
              <a:rPr lang="ru-RU" sz="3000" spc="40" dirty="0" smtClean="0">
                <a:solidFill>
                  <a:srgbClr val="00CC00"/>
                </a:solidFill>
                <a:latin typeface="Pragmatica Book"/>
              </a:rPr>
              <a:t> </a:t>
            </a:r>
            <a:r>
              <a:rPr lang="ru-RU" sz="3000" spc="40" dirty="0" smtClean="0">
                <a:latin typeface="Pragmatica Book"/>
              </a:rPr>
              <a:t>- </a:t>
            </a:r>
            <a:r>
              <a:rPr lang="ru-RU" sz="2800" spc="40" dirty="0" smtClean="0">
                <a:latin typeface="Pragmatica Book"/>
              </a:rPr>
              <a:t>это инновационная площадка для открытия и интенсивного развития вашего бизнеса</a:t>
            </a:r>
          </a:p>
          <a:p>
            <a:pPr algn="ctr">
              <a:spcAft>
                <a:spcPts val="1200"/>
              </a:spcAft>
            </a:pPr>
            <a:r>
              <a:rPr lang="ru-RU" sz="2200" spc="50" dirty="0" smtClean="0">
                <a:solidFill>
                  <a:schemeClr val="bg2">
                    <a:lumMod val="75000"/>
                  </a:schemeClr>
                </a:solidFill>
                <a:latin typeface="Pragmatica Book"/>
              </a:rPr>
              <a:t>программа реализуется в соответствии с лучшей отечественной и мировой практикой развития предпринимательства </a:t>
            </a:r>
          </a:p>
          <a:p>
            <a:endParaRPr lang="ru-RU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Рисунок 3" descr="CFG_Logo1 копи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306" y="4549254"/>
            <a:ext cx="4080098" cy="1939564"/>
          </a:xfrm>
          <a:prstGeom prst="rect">
            <a:avLst/>
          </a:prstGeom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3786" y="4765278"/>
            <a:ext cx="551745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803226" y="188720"/>
            <a:ext cx="11555730" cy="592635"/>
          </a:xfrm>
        </p:spPr>
        <p:txBody>
          <a:bodyPr/>
          <a:lstStyle/>
          <a:p>
            <a:r>
              <a:rPr lang="ru-RU" dirty="0"/>
              <a:t>Акселератор банка «Центр-</a:t>
            </a:r>
            <a:r>
              <a:rPr lang="ru-RU" dirty="0" err="1"/>
              <a:t>инвест</a:t>
            </a:r>
            <a:r>
              <a:rPr lang="ru-RU" dirty="0"/>
              <a:t>»</a:t>
            </a:r>
          </a:p>
        </p:txBody>
      </p:sp>
      <p:grpSp>
        <p:nvGrpSpPr>
          <p:cNvPr id="2" name="Группа 2"/>
          <p:cNvGrpSpPr/>
          <p:nvPr/>
        </p:nvGrpSpPr>
        <p:grpSpPr>
          <a:xfrm>
            <a:off x="9520653" y="4552235"/>
            <a:ext cx="1995097" cy="1862434"/>
            <a:chOff x="10395465" y="4552235"/>
            <a:chExt cx="1995097" cy="186243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0395465" y="4552235"/>
              <a:ext cx="1995097" cy="1838687"/>
            </a:xfrm>
            <a:prstGeom prst="rect">
              <a:avLst/>
            </a:prstGeom>
            <a:solidFill>
              <a:srgbClr val="51AF3D"/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30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Title 1"/>
            <p:cNvSpPr>
              <a:spLocks/>
            </p:cNvSpPr>
            <p:nvPr/>
          </p:nvSpPr>
          <p:spPr bwMode="auto">
            <a:xfrm>
              <a:off x="10555962" y="4561736"/>
              <a:ext cx="1674103" cy="1852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ru-RU" sz="5600" b="1" dirty="0">
                  <a:solidFill>
                    <a:srgbClr val="FFFF66"/>
                  </a:solidFill>
                </a:rPr>
                <a:t>6</a:t>
              </a:r>
            </a:p>
            <a:p>
              <a:pPr algn="ctr"/>
              <a:r>
                <a:rPr lang="ru-RU" b="1" dirty="0">
                  <a:solidFill>
                    <a:srgbClr val="FFFF66"/>
                  </a:solidFill>
                </a:rPr>
                <a:t>месяцев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поддержка 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наставника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803226" y="2874748"/>
            <a:ext cx="2029082" cy="25853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51AF3D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Обучение</a:t>
            </a:r>
          </a:p>
          <a:p>
            <a:pPr marL="285750" indent="-285750">
              <a:lnSpc>
                <a:spcPct val="150000"/>
              </a:lnSpc>
              <a:buClr>
                <a:srgbClr val="51AF3D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Консалтинг</a:t>
            </a:r>
          </a:p>
          <a:p>
            <a:pPr marL="285750" indent="-285750">
              <a:lnSpc>
                <a:spcPct val="150000"/>
              </a:lnSpc>
              <a:buClr>
                <a:srgbClr val="51AF3D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Наставничество</a:t>
            </a:r>
          </a:p>
          <a:p>
            <a:pPr marL="285750" indent="-285750">
              <a:lnSpc>
                <a:spcPct val="150000"/>
              </a:lnSpc>
              <a:buClr>
                <a:srgbClr val="51AF3D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Маркетинг</a:t>
            </a:r>
          </a:p>
          <a:p>
            <a:pPr marL="285750" indent="-285750">
              <a:lnSpc>
                <a:spcPct val="150000"/>
              </a:lnSpc>
              <a:buClr>
                <a:srgbClr val="51AF3D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Финансы</a:t>
            </a:r>
          </a:p>
          <a:p>
            <a:pPr marL="285750" indent="-285750">
              <a:lnSpc>
                <a:spcPct val="150000"/>
              </a:lnSpc>
              <a:buClr>
                <a:srgbClr val="51AF3D"/>
              </a:buClr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Online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8EC579B7-1F66-BF4A-AC5F-906F357FCA2C}"/>
              </a:ext>
            </a:extLst>
          </p:cNvPr>
          <p:cNvSpPr txBox="1">
            <a:spLocks/>
          </p:cNvSpPr>
          <p:nvPr/>
        </p:nvSpPr>
        <p:spPr>
          <a:xfrm>
            <a:off x="3237997" y="1406818"/>
            <a:ext cx="9662573" cy="4554567"/>
          </a:xfrm>
          <a:prstGeom prst="rect">
            <a:avLst/>
          </a:prstGeom>
        </p:spPr>
        <p:txBody>
          <a:bodyPr vert="horz" lIns="117043" tIns="58522" rIns="117043" bIns="58522" rtlCol="0" anchor="ctr">
            <a:normAutofit fontScale="97500"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8912" indent="-438912">
              <a:buFont typeface="Arial" panose="020B0604020202020204" pitchFamily="34" charset="0"/>
              <a:buChar char="•"/>
            </a:pPr>
            <a:endParaRPr lang="ru-RU" sz="3072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3BFC9-0FD7-544F-957F-866CE1093D02}"/>
              </a:ext>
            </a:extLst>
          </p:cNvPr>
          <p:cNvSpPr/>
          <p:nvPr/>
        </p:nvSpPr>
        <p:spPr>
          <a:xfrm>
            <a:off x="3330760" y="1768140"/>
            <a:ext cx="7414211" cy="68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30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230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1006DE5-24FB-074D-91AF-DF9F63D2117D}"/>
              </a:ext>
            </a:extLst>
          </p:cNvPr>
          <p:cNvSpPr/>
          <p:nvPr/>
        </p:nvSpPr>
        <p:spPr>
          <a:xfrm>
            <a:off x="4241275" y="1358379"/>
            <a:ext cx="1415452" cy="13136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5632" b="1" dirty="0">
                <a:solidFill>
                  <a:srgbClr val="51AF3D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1,5</a:t>
            </a:r>
          </a:p>
          <a:p>
            <a:pPr algn="ctr"/>
            <a:r>
              <a:rPr lang="ru-RU" sz="2304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 месяца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2F21560-26A4-B843-81C8-96AECF20F05B}"/>
              </a:ext>
            </a:extLst>
          </p:cNvPr>
          <p:cNvSpPr/>
          <p:nvPr/>
        </p:nvSpPr>
        <p:spPr>
          <a:xfrm>
            <a:off x="9384140" y="2753455"/>
            <a:ext cx="1512209" cy="1195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120" b="1" dirty="0">
                <a:solidFill>
                  <a:srgbClr val="51AF3D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15 </a:t>
            </a:r>
          </a:p>
          <a:p>
            <a:pPr algn="ctr"/>
            <a:r>
              <a:rPr lang="ru-RU" sz="2048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воркшопов</a:t>
            </a:r>
            <a:endParaRPr lang="ru-RU" sz="2048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416DABE3-EAFF-334B-8CA4-78E4556E9A23}"/>
              </a:ext>
            </a:extLst>
          </p:cNvPr>
          <p:cNvCxnSpPr/>
          <p:nvPr/>
        </p:nvCxnSpPr>
        <p:spPr>
          <a:xfrm>
            <a:off x="5900401" y="1436410"/>
            <a:ext cx="0" cy="1404552"/>
          </a:xfrm>
          <a:prstGeom prst="line">
            <a:avLst/>
          </a:prstGeom>
          <a:ln w="50800" cap="rnd">
            <a:solidFill>
              <a:srgbClr val="7AC1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8">
            <a:extLst>
              <a:ext uri="{FF2B5EF4-FFF2-40B4-BE49-F238E27FC236}">
                <a16:creationId xmlns:a16="http://schemas.microsoft.com/office/drawing/2014/main" xmlns="" id="{F2535B36-131D-F446-B5EC-7F85B9CEC493}"/>
              </a:ext>
            </a:extLst>
          </p:cNvPr>
          <p:cNvGrpSpPr/>
          <p:nvPr/>
        </p:nvGrpSpPr>
        <p:grpSpPr>
          <a:xfrm>
            <a:off x="8124193" y="1471716"/>
            <a:ext cx="2414383" cy="880241"/>
            <a:chOff x="3914066" y="4326195"/>
            <a:chExt cx="2228033" cy="812302"/>
          </a:xfrm>
        </p:grpSpPr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B245CD75-3512-D74F-BDC6-11C21FBA4921}"/>
                </a:ext>
              </a:extLst>
            </p:cNvPr>
            <p:cNvSpPr/>
            <p:nvPr/>
          </p:nvSpPr>
          <p:spPr>
            <a:xfrm>
              <a:off x="3914066" y="4326195"/>
              <a:ext cx="844963" cy="8123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120" b="1" dirty="0">
                  <a:solidFill>
                    <a:srgbClr val="51AF3D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45</a:t>
              </a:r>
              <a:endParaRPr lang="ru-RU" sz="2048" dirty="0">
                <a:solidFill>
                  <a:srgbClr val="51AF3D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DE053511-41CA-8142-B33C-C878769BB2E5}"/>
                </a:ext>
              </a:extLst>
            </p:cNvPr>
            <p:cNvSpPr/>
            <p:nvPr/>
          </p:nvSpPr>
          <p:spPr>
            <a:xfrm>
              <a:off x="4716016" y="4571836"/>
              <a:ext cx="1426083" cy="3760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48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участников</a:t>
              </a:r>
            </a:p>
          </p:txBody>
        </p:sp>
      </p:grpSp>
      <p:grpSp>
        <p:nvGrpSpPr>
          <p:cNvPr id="4" name="Группа 20">
            <a:extLst>
              <a:ext uri="{FF2B5EF4-FFF2-40B4-BE49-F238E27FC236}">
                <a16:creationId xmlns:a16="http://schemas.microsoft.com/office/drawing/2014/main" xmlns="" id="{5C79B7EF-BBB0-9F49-9C09-524CE8938C57}"/>
              </a:ext>
            </a:extLst>
          </p:cNvPr>
          <p:cNvGrpSpPr/>
          <p:nvPr/>
        </p:nvGrpSpPr>
        <p:grpSpPr>
          <a:xfrm>
            <a:off x="4925680" y="5136827"/>
            <a:ext cx="3115367" cy="880242"/>
            <a:chOff x="3914067" y="4326195"/>
            <a:chExt cx="2874913" cy="812303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1BEA26EA-3906-744C-847A-2D7DF7C28B64}"/>
                </a:ext>
              </a:extLst>
            </p:cNvPr>
            <p:cNvSpPr/>
            <p:nvPr/>
          </p:nvSpPr>
          <p:spPr>
            <a:xfrm>
              <a:off x="3914067" y="4326195"/>
              <a:ext cx="844963" cy="8123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120" b="1" dirty="0">
                  <a:solidFill>
                    <a:srgbClr val="51AF3D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12</a:t>
              </a:r>
              <a:endParaRPr lang="ru-RU" sz="2048" dirty="0">
                <a:solidFill>
                  <a:srgbClr val="51AF3D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CEC2CBF1-70E2-994F-921C-CB14A22E01A7}"/>
                </a:ext>
              </a:extLst>
            </p:cNvPr>
            <p:cNvSpPr/>
            <p:nvPr/>
          </p:nvSpPr>
          <p:spPr>
            <a:xfrm>
              <a:off x="4638602" y="4390046"/>
              <a:ext cx="2150378" cy="666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48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продуктивных встреч </a:t>
              </a:r>
              <a:r>
                <a:rPr lang="en-US" sz="2048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sz="2048" b="1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b2b</a:t>
              </a:r>
              <a:endParaRPr lang="ru-RU" sz="2048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25">
            <a:extLst>
              <a:ext uri="{FF2B5EF4-FFF2-40B4-BE49-F238E27FC236}">
                <a16:creationId xmlns:a16="http://schemas.microsoft.com/office/drawing/2014/main" xmlns="" id="{F2D996F4-6B34-BC40-A532-5E3A6BFC57F1}"/>
              </a:ext>
            </a:extLst>
          </p:cNvPr>
          <p:cNvGrpSpPr/>
          <p:nvPr/>
        </p:nvGrpSpPr>
        <p:grpSpPr>
          <a:xfrm>
            <a:off x="3768599" y="2777560"/>
            <a:ext cx="2330235" cy="1677416"/>
            <a:chOff x="4701912" y="3268325"/>
            <a:chExt cx="2150379" cy="1547950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7AF6052B-7025-7B43-9E4C-D7D0CA26E7F3}"/>
                </a:ext>
              </a:extLst>
            </p:cNvPr>
            <p:cNvSpPr/>
            <p:nvPr/>
          </p:nvSpPr>
          <p:spPr>
            <a:xfrm>
              <a:off x="5340123" y="3268325"/>
              <a:ext cx="844963" cy="8123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120" b="1" dirty="0">
                  <a:solidFill>
                    <a:srgbClr val="51AF3D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40</a:t>
              </a:r>
              <a:endParaRPr lang="ru-RU" sz="2048" dirty="0">
                <a:solidFill>
                  <a:srgbClr val="51AF3D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826C83F6-D36F-0A4F-989D-5664BD02F912}"/>
                </a:ext>
              </a:extLst>
            </p:cNvPr>
            <p:cNvSpPr/>
            <p:nvPr/>
          </p:nvSpPr>
          <p:spPr>
            <a:xfrm>
              <a:off x="4701912" y="3931251"/>
              <a:ext cx="2150379" cy="885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48" b="1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наставников</a:t>
              </a:r>
              <a:r>
                <a:rPr lang="ru-RU" sz="2048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ru-RU" sz="1792" i="1" dirty="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из различных отраслей</a:t>
              </a:r>
              <a:endParaRPr lang="ru-RU" sz="2048" i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0BF73B59-D3AA-9346-8972-A160BB87722E}"/>
              </a:ext>
            </a:extLst>
          </p:cNvPr>
          <p:cNvCxnSpPr/>
          <p:nvPr/>
        </p:nvCxnSpPr>
        <p:spPr>
          <a:xfrm>
            <a:off x="8583929" y="4045758"/>
            <a:ext cx="3199257" cy="0"/>
          </a:xfrm>
          <a:prstGeom prst="line">
            <a:avLst/>
          </a:prstGeom>
          <a:ln w="50800" cap="rnd">
            <a:solidFill>
              <a:srgbClr val="7AC1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 descr="kisspng-competitive-intelligence-business-teamwork-coworki-business-office-5aa36a876e0975.5995061815206590794507.png">
            <a:extLst>
              <a:ext uri="{FF2B5EF4-FFF2-40B4-BE49-F238E27FC236}">
                <a16:creationId xmlns:a16="http://schemas.microsoft.com/office/drawing/2014/main" xmlns="" id="{E2A790ED-5791-534F-8BA6-AC340D450D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9897" y="1280349"/>
            <a:ext cx="1524802" cy="1594399"/>
          </a:xfrm>
          <a:prstGeom prst="rect">
            <a:avLst/>
          </a:prstGeom>
        </p:spPr>
      </p:pic>
      <p:pic>
        <p:nvPicPr>
          <p:cNvPr id="29" name="Рисунок 28" descr="Рисунок1.png">
            <a:extLst>
              <a:ext uri="{FF2B5EF4-FFF2-40B4-BE49-F238E27FC236}">
                <a16:creationId xmlns:a16="http://schemas.microsoft.com/office/drawing/2014/main" xmlns="" id="{F50C5E6C-3635-1546-A465-2B16145C6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t="15342" b="38632"/>
          <a:stretch>
            <a:fillRect/>
          </a:stretch>
        </p:blipFill>
        <p:spPr>
          <a:xfrm rot="16200000">
            <a:off x="7821536" y="5283006"/>
            <a:ext cx="832271" cy="468183"/>
          </a:xfrm>
          <a:prstGeom prst="rect">
            <a:avLst/>
          </a:prstGeom>
        </p:spPr>
      </p:pic>
      <p:grpSp>
        <p:nvGrpSpPr>
          <p:cNvPr id="6" name="Группа 29">
            <a:extLst>
              <a:ext uri="{FF2B5EF4-FFF2-40B4-BE49-F238E27FC236}">
                <a16:creationId xmlns:a16="http://schemas.microsoft.com/office/drawing/2014/main" xmlns="" id="{A282A94F-8377-9246-90ED-D100F4464CB2}"/>
              </a:ext>
            </a:extLst>
          </p:cNvPr>
          <p:cNvGrpSpPr/>
          <p:nvPr/>
        </p:nvGrpSpPr>
        <p:grpSpPr>
          <a:xfrm>
            <a:off x="3277915" y="4939764"/>
            <a:ext cx="1413743" cy="1409690"/>
            <a:chOff x="2987824" y="2492896"/>
            <a:chExt cx="1952698" cy="2060847"/>
          </a:xfrm>
        </p:grpSpPr>
        <p:grpSp>
          <p:nvGrpSpPr>
            <p:cNvPr id="7" name="Группа 36">
              <a:extLst>
                <a:ext uri="{FF2B5EF4-FFF2-40B4-BE49-F238E27FC236}">
                  <a16:creationId xmlns:a16="http://schemas.microsoft.com/office/drawing/2014/main" xmlns="" id="{3FD51E53-5AB5-154B-AA3D-900D91063EE1}"/>
                </a:ext>
              </a:extLst>
            </p:cNvPr>
            <p:cNvGrpSpPr/>
            <p:nvPr/>
          </p:nvGrpSpPr>
          <p:grpSpPr>
            <a:xfrm>
              <a:off x="3851920" y="3861048"/>
              <a:ext cx="216024" cy="288032"/>
              <a:chOff x="6516216" y="2132856"/>
              <a:chExt cx="1296144" cy="2448272"/>
            </a:xfrm>
          </p:grpSpPr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xmlns="" id="{1C3A8655-208A-D647-8D58-2B9B7548FB1D}"/>
                  </a:ext>
                </a:extLst>
              </p:cNvPr>
              <p:cNvSpPr/>
              <p:nvPr/>
            </p:nvSpPr>
            <p:spPr>
              <a:xfrm>
                <a:off x="6588224" y="3284984"/>
                <a:ext cx="1224136" cy="1296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92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xmlns="" id="{F9E64CB4-3FBD-5A47-9561-09B1D552B949}"/>
                  </a:ext>
                </a:extLst>
              </p:cNvPr>
              <p:cNvSpPr/>
              <p:nvPr/>
            </p:nvSpPr>
            <p:spPr>
              <a:xfrm>
                <a:off x="6516216" y="2132856"/>
                <a:ext cx="1224136" cy="1296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92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8" name="Группа 37">
              <a:extLst>
                <a:ext uri="{FF2B5EF4-FFF2-40B4-BE49-F238E27FC236}">
                  <a16:creationId xmlns:a16="http://schemas.microsoft.com/office/drawing/2014/main" xmlns="" id="{B6337E8A-444B-5948-8DAA-FDEDCD14C98F}"/>
                </a:ext>
              </a:extLst>
            </p:cNvPr>
            <p:cNvGrpSpPr/>
            <p:nvPr/>
          </p:nvGrpSpPr>
          <p:grpSpPr>
            <a:xfrm>
              <a:off x="4572000" y="2852936"/>
              <a:ext cx="360040" cy="1368152"/>
              <a:chOff x="6516216" y="2132856"/>
              <a:chExt cx="1296144" cy="2448272"/>
            </a:xfrm>
          </p:grpSpPr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xmlns="" id="{44F33FD8-6D83-C246-A9FC-BB469663A984}"/>
                  </a:ext>
                </a:extLst>
              </p:cNvPr>
              <p:cNvSpPr/>
              <p:nvPr/>
            </p:nvSpPr>
            <p:spPr>
              <a:xfrm>
                <a:off x="6588224" y="3284984"/>
                <a:ext cx="1224136" cy="1296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92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xmlns="" id="{EE99A524-6ECA-5A44-A19B-ED4CF89E4309}"/>
                  </a:ext>
                </a:extLst>
              </p:cNvPr>
              <p:cNvSpPr/>
              <p:nvPr/>
            </p:nvSpPr>
            <p:spPr>
              <a:xfrm>
                <a:off x="6516216" y="2132856"/>
                <a:ext cx="1224136" cy="1296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92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9" name="Группа 38">
              <a:extLst>
                <a:ext uri="{FF2B5EF4-FFF2-40B4-BE49-F238E27FC236}">
                  <a16:creationId xmlns:a16="http://schemas.microsoft.com/office/drawing/2014/main" xmlns="" id="{CD4F817D-F10B-8D43-8AE0-DF30558FB36A}"/>
                </a:ext>
              </a:extLst>
            </p:cNvPr>
            <p:cNvGrpSpPr/>
            <p:nvPr/>
          </p:nvGrpSpPr>
          <p:grpSpPr>
            <a:xfrm>
              <a:off x="2987824" y="2852936"/>
              <a:ext cx="363469" cy="1346973"/>
              <a:chOff x="1547664" y="1196752"/>
              <a:chExt cx="1224136" cy="4536504"/>
            </a:xfrm>
          </p:grpSpPr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xmlns="" id="{81F9EF38-C44D-9D4F-949D-C0E6E810E960}"/>
                  </a:ext>
                </a:extLst>
              </p:cNvPr>
              <p:cNvSpPr/>
              <p:nvPr/>
            </p:nvSpPr>
            <p:spPr>
              <a:xfrm>
                <a:off x="1547664" y="4437112"/>
                <a:ext cx="1224136" cy="1296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92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xmlns="" id="{AC2EFE34-C99D-C047-B5A3-2EE09489EAA7}"/>
                  </a:ext>
                </a:extLst>
              </p:cNvPr>
              <p:cNvSpPr/>
              <p:nvPr/>
            </p:nvSpPr>
            <p:spPr>
              <a:xfrm>
                <a:off x="1547664" y="3356992"/>
                <a:ext cx="1224136" cy="1296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92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xmlns="" id="{CA642551-F91E-AD40-A56D-D06A26803EDF}"/>
                  </a:ext>
                </a:extLst>
              </p:cNvPr>
              <p:cNvSpPr/>
              <p:nvPr/>
            </p:nvSpPr>
            <p:spPr>
              <a:xfrm>
                <a:off x="1547664" y="1196752"/>
                <a:ext cx="1224136" cy="1296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92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40" name="Рисунок 39" descr="fd88294e52b10c908c7067bb26869818.jpg">
              <a:extLst>
                <a:ext uri="{FF2B5EF4-FFF2-40B4-BE49-F238E27FC236}">
                  <a16:creationId xmlns:a16="http://schemas.microsoft.com/office/drawing/2014/main" xmlns="" id="{CFAE0874-E432-0A4D-8DDC-EF64D6613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87824" y="2492896"/>
              <a:ext cx="1952698" cy="2060847"/>
            </a:xfrm>
            <a:prstGeom prst="rect">
              <a:avLst/>
            </a:prstGeom>
          </p:spPr>
        </p:pic>
      </p:grp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E5B71E25-33C6-CA4B-8D07-57C1114EC670}"/>
              </a:ext>
            </a:extLst>
          </p:cNvPr>
          <p:cNvCxnSpPr/>
          <p:nvPr/>
        </p:nvCxnSpPr>
        <p:spPr>
          <a:xfrm>
            <a:off x="6749048" y="3022081"/>
            <a:ext cx="0" cy="2175245"/>
          </a:xfrm>
          <a:prstGeom prst="line">
            <a:avLst/>
          </a:prstGeom>
          <a:ln w="50800" cap="rnd">
            <a:solidFill>
              <a:srgbClr val="7AC14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 descr="Рисунок1.png">
            <a:extLst>
              <a:ext uri="{FF2B5EF4-FFF2-40B4-BE49-F238E27FC236}">
                <a16:creationId xmlns:a16="http://schemas.microsoft.com/office/drawing/2014/main" xmlns="" id="{75556B3B-3475-0F40-912C-0F533AA7CA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t="15342" b="38632"/>
          <a:stretch>
            <a:fillRect/>
          </a:stretch>
        </p:blipFill>
        <p:spPr>
          <a:xfrm>
            <a:off x="4595324" y="4501819"/>
            <a:ext cx="832271" cy="468183"/>
          </a:xfrm>
          <a:prstGeom prst="rect">
            <a:avLst/>
          </a:prstGeom>
        </p:spPr>
      </p:pic>
      <p:pic>
        <p:nvPicPr>
          <p:cNvPr id="34" name="Рисунок 33" descr="Рисунок1.png">
            <a:extLst>
              <a:ext uri="{FF2B5EF4-FFF2-40B4-BE49-F238E27FC236}">
                <a16:creationId xmlns:a16="http://schemas.microsoft.com/office/drawing/2014/main" xmlns="" id="{38178172-DE10-6646-AE27-0A98B6FC4E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t="15342" b="38632"/>
          <a:stretch>
            <a:fillRect/>
          </a:stretch>
        </p:blipFill>
        <p:spPr>
          <a:xfrm>
            <a:off x="9597426" y="2252116"/>
            <a:ext cx="832271" cy="468183"/>
          </a:xfrm>
          <a:prstGeom prst="rect">
            <a:avLst/>
          </a:prstGeom>
        </p:spPr>
      </p:pic>
      <p:sp>
        <p:nvSpPr>
          <p:cNvPr id="54" name="Title 1"/>
          <p:cNvSpPr>
            <a:spLocks/>
          </p:cNvSpPr>
          <p:nvPr/>
        </p:nvSpPr>
        <p:spPr bwMode="auto">
          <a:xfrm>
            <a:off x="803226" y="1038227"/>
            <a:ext cx="5837179" cy="5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Startup </a:t>
            </a:r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акселератор</a:t>
            </a:r>
          </a:p>
        </p:txBody>
      </p:sp>
      <p:grpSp>
        <p:nvGrpSpPr>
          <p:cNvPr id="10" name="Группа 4"/>
          <p:cNvGrpSpPr/>
          <p:nvPr/>
        </p:nvGrpSpPr>
        <p:grpSpPr>
          <a:xfrm>
            <a:off x="4925680" y="5989414"/>
            <a:ext cx="3722637" cy="891111"/>
            <a:chOff x="2611289" y="5609691"/>
            <a:chExt cx="3722637" cy="891111"/>
          </a:xfrm>
        </p:grpSpPr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48084" y="5714408"/>
              <a:ext cx="685842" cy="742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11289" y="5609691"/>
              <a:ext cx="821779" cy="84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60664" y="5757646"/>
              <a:ext cx="1030364" cy="720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48582" y="5808834"/>
              <a:ext cx="943162" cy="69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Прямоугольник 58"/>
          <p:cNvSpPr/>
          <p:nvPr/>
        </p:nvSpPr>
        <p:spPr>
          <a:xfrm>
            <a:off x="803226" y="1648203"/>
            <a:ext cx="3375989" cy="800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2600" b="1" dirty="0">
                <a:solidFill>
                  <a:srgbClr val="51AF3D"/>
                </a:solidFill>
              </a:rPr>
              <a:t>5100</a:t>
            </a:r>
            <a:r>
              <a:rPr lang="en-US" sz="2600" b="1" dirty="0">
                <a:solidFill>
                  <a:srgbClr val="51AF3D"/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участников</a:t>
            </a:r>
            <a:endParaRPr lang="en-US" sz="2600" b="1" dirty="0">
              <a:solidFill>
                <a:srgbClr val="51AF3D"/>
              </a:solidFill>
            </a:endParaRPr>
          </a:p>
          <a:p>
            <a:r>
              <a:rPr lang="ru-RU" sz="2600" b="1" dirty="0">
                <a:solidFill>
                  <a:srgbClr val="51AF3D"/>
                </a:solidFill>
              </a:rPr>
              <a:t>681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человек прошли обучение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42979681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803226" y="188720"/>
            <a:ext cx="11555730" cy="592635"/>
          </a:xfrm>
        </p:spPr>
        <p:txBody>
          <a:bodyPr/>
          <a:lstStyle/>
          <a:p>
            <a:r>
              <a:rPr lang="ru-RU" dirty="0"/>
              <a:t>Акселератор банка «Центр-</a:t>
            </a:r>
            <a:r>
              <a:rPr lang="ru-RU" dirty="0" err="1"/>
              <a:t>инвест</a:t>
            </a:r>
            <a:r>
              <a:rPr lang="ru-RU" dirty="0"/>
              <a:t>»</a:t>
            </a:r>
          </a:p>
        </p:txBody>
      </p:sp>
      <p:grpSp>
        <p:nvGrpSpPr>
          <p:cNvPr id="2" name="Группа 60"/>
          <p:cNvGrpSpPr/>
          <p:nvPr/>
        </p:nvGrpSpPr>
        <p:grpSpPr>
          <a:xfrm>
            <a:off x="351056" y="1427281"/>
            <a:ext cx="12137589" cy="5003472"/>
            <a:chOff x="351056" y="1427281"/>
            <a:chExt cx="12137589" cy="5003472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2443187" y="1427281"/>
              <a:ext cx="3744416" cy="1554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500" b="1" dirty="0">
                  <a:solidFill>
                    <a:srgbClr val="51A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40%</a:t>
              </a:r>
            </a:p>
            <a:p>
              <a:pPr algn="ctr"/>
              <a:r>
                <a:rPr lang="ru-RU" sz="2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участников – </a:t>
              </a:r>
            </a:p>
            <a:p>
              <a:pPr algn="ctr"/>
              <a:r>
                <a:rPr lang="ru-RU" sz="2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это женщины</a:t>
              </a:r>
              <a:endPara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25574" t="17644" r="43589" b="23518"/>
            <a:stretch>
              <a:fillRect/>
            </a:stretch>
          </p:blipFill>
          <p:spPr bwMode="auto">
            <a:xfrm>
              <a:off x="1523306" y="1524918"/>
              <a:ext cx="1543141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Прямоугольник 63"/>
            <p:cNvSpPr/>
            <p:nvPr/>
          </p:nvSpPr>
          <p:spPr>
            <a:xfrm>
              <a:off x="1991866" y="4861093"/>
              <a:ext cx="464705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участников программы открыли свой бизнес в сельских районах и малых городах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778229" y="3982121"/>
              <a:ext cx="107433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5000" b="1" dirty="0">
                  <a:solidFill>
                    <a:srgbClr val="51A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1/2</a:t>
              </a: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7607817" y="1427281"/>
              <a:ext cx="3192574" cy="196207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5000" b="1" dirty="0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5000" b="1" dirty="0">
                  <a:solidFill>
                    <a:srgbClr val="51A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2 050</a:t>
              </a:r>
            </a:p>
            <a:p>
              <a:pPr algn="ctr"/>
              <a:r>
                <a:rPr lang="ru-RU" sz="2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рабочих мест</a:t>
              </a:r>
              <a:endPara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создано молодыми</a:t>
              </a:r>
              <a:endParaRPr 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2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предпринимателями</a:t>
              </a:r>
            </a:p>
          </p:txBody>
        </p:sp>
        <p:pic>
          <p:nvPicPr>
            <p:cNvPr id="67" name="Picture 2" descr="https://pbs.twimg.com/media/DjP9umFU0AIHdh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5382" y="1524918"/>
              <a:ext cx="1462016" cy="1069709"/>
            </a:xfrm>
            <a:prstGeom prst="rect">
              <a:avLst/>
            </a:prstGeom>
            <a:noFill/>
          </p:spPr>
        </p:pic>
        <p:sp>
          <p:nvSpPr>
            <p:cNvPr id="68" name="Прямоугольник 67"/>
            <p:cNvSpPr/>
            <p:nvPr/>
          </p:nvSpPr>
          <p:spPr>
            <a:xfrm>
              <a:off x="7451855" y="4077936"/>
              <a:ext cx="3504499" cy="1969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5000" b="1" dirty="0">
                  <a:solidFill>
                    <a:srgbClr val="51AF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1/3</a:t>
              </a:r>
            </a:p>
            <a:p>
              <a:pPr algn="ctr"/>
              <a:r>
                <a:rPr lang="ru-RU" sz="2000" dirty="0">
                  <a:solidFill>
                    <a:srgbClr val="00CC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r>
                <a:rPr lang="ru-RU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участников программы воспитывают детей</a:t>
              </a:r>
              <a:endPara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9" name="Picture 9" descr="Похожее изображение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03262" y="4504636"/>
              <a:ext cx="1224136" cy="1224136"/>
            </a:xfrm>
            <a:prstGeom prst="rect">
              <a:avLst/>
            </a:prstGeom>
            <a:noFill/>
          </p:spPr>
        </p:pic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6851898" y="1524918"/>
              <a:ext cx="0" cy="1656184"/>
            </a:xfrm>
            <a:prstGeom prst="line">
              <a:avLst/>
            </a:prstGeom>
            <a:ln w="50800" cap="rnd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6851898" y="4765278"/>
              <a:ext cx="0" cy="1656184"/>
            </a:xfrm>
            <a:prstGeom prst="line">
              <a:avLst/>
            </a:prstGeom>
            <a:ln w="50800" cap="rnd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Рисунок 71" descr="Рисунок1.png"/>
            <p:cNvPicPr>
              <a:picLocks noChangeAspect="1"/>
            </p:cNvPicPr>
            <p:nvPr/>
          </p:nvPicPr>
          <p:blipFill>
            <a:blip r:embed="rId6" cstate="print"/>
            <a:srcRect t="15342" b="38632"/>
            <a:stretch>
              <a:fillRect/>
            </a:stretch>
          </p:blipFill>
          <p:spPr>
            <a:xfrm rot="16200000">
              <a:off x="6167862" y="3577106"/>
              <a:ext cx="1152046" cy="648070"/>
            </a:xfrm>
            <a:prstGeom prst="rect">
              <a:avLst/>
            </a:prstGeom>
          </p:spPr>
        </p:pic>
        <p:grpSp>
          <p:nvGrpSpPr>
            <p:cNvPr id="3" name="Группа 72"/>
            <p:cNvGrpSpPr/>
            <p:nvPr/>
          </p:nvGrpSpPr>
          <p:grpSpPr>
            <a:xfrm>
              <a:off x="351056" y="3880098"/>
              <a:ext cx="12137589" cy="21084"/>
              <a:chOff x="1235274" y="3880098"/>
              <a:chExt cx="11034172" cy="21084"/>
            </a:xfrm>
          </p:grpSpPr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1235274" y="3880098"/>
                <a:ext cx="5451624" cy="21084"/>
              </a:xfrm>
              <a:prstGeom prst="line">
                <a:avLst/>
              </a:prstGeom>
              <a:ln w="50800" cap="rnd">
                <a:solidFill>
                  <a:schemeClr val="accent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7444910" y="3880098"/>
                <a:ext cx="4824536" cy="0"/>
              </a:xfrm>
              <a:prstGeom prst="line">
                <a:avLst/>
              </a:prstGeom>
              <a:ln w="50800" cap="rnd">
                <a:solidFill>
                  <a:schemeClr val="accent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66267946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093172" y="1301569"/>
            <a:ext cx="2550814" cy="29928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803226" y="188720"/>
            <a:ext cx="11555730" cy="592635"/>
          </a:xfrm>
        </p:spPr>
        <p:txBody>
          <a:bodyPr/>
          <a:lstStyle/>
          <a:p>
            <a:r>
              <a:rPr lang="ru-RU" dirty="0"/>
              <a:t>Акселератор банка «Центр-</a:t>
            </a:r>
            <a:r>
              <a:rPr lang="ru-RU" dirty="0" err="1"/>
              <a:t>инвест</a:t>
            </a:r>
            <a:r>
              <a:rPr lang="ru-RU" dirty="0"/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3226" y="1292973"/>
            <a:ext cx="4000072" cy="29928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itle 1"/>
          <p:cNvSpPr>
            <a:spLocks/>
          </p:cNvSpPr>
          <p:nvPr/>
        </p:nvSpPr>
        <p:spPr bwMode="auto">
          <a:xfrm>
            <a:off x="957833" y="1398993"/>
            <a:ext cx="3690859" cy="8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 Финансовой грамотности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96834" y="2398839"/>
            <a:ext cx="3412857" cy="1677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>
                <a:solidFill>
                  <a:srgbClr val="51AF3D"/>
                </a:solidFill>
              </a:rPr>
              <a:t>1 700 </a:t>
            </a:r>
          </a:p>
          <a:p>
            <a:pPr algn="ctr"/>
            <a:r>
              <a:rPr lang="ru-RU" dirty="0">
                <a:solidFill>
                  <a:srgbClr val="51AF3D"/>
                </a:solidFill>
              </a:rPr>
              <a:t>студентов стали волонтерами</a:t>
            </a:r>
          </a:p>
          <a:p>
            <a:pPr algn="ctr">
              <a:spcBef>
                <a:spcPts val="1800"/>
              </a:spcBef>
            </a:pPr>
            <a:r>
              <a:rPr lang="ru-RU" sz="2600" b="1" dirty="0">
                <a:solidFill>
                  <a:srgbClr val="51AF3D"/>
                </a:solidFill>
              </a:rPr>
              <a:t>65 000 </a:t>
            </a:r>
          </a:p>
          <a:p>
            <a:pPr algn="ctr"/>
            <a:r>
              <a:rPr lang="ru-RU" dirty="0">
                <a:solidFill>
                  <a:srgbClr val="51AF3D"/>
                </a:solidFill>
              </a:rPr>
              <a:t>консультаций населению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93172" y="4578532"/>
            <a:ext cx="2589024" cy="1654172"/>
          </a:xfrm>
          <a:prstGeom prst="rect">
            <a:avLst/>
          </a:prstGeom>
          <a:solidFill>
            <a:srgbClr val="51AF3D"/>
          </a:solidFill>
          <a:ln>
            <a:noFill/>
          </a:ln>
          <a:effectLst>
            <a:outerShdw blurRad="1905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4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35858" y="1442367"/>
            <a:ext cx="2546338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51AF3D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школьникам</a:t>
            </a:r>
          </a:p>
          <a:p>
            <a:pPr marL="285750" indent="-285750">
              <a:lnSpc>
                <a:spcPct val="150000"/>
              </a:lnSpc>
              <a:buClr>
                <a:srgbClr val="51AF3D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студентам </a:t>
            </a:r>
          </a:p>
          <a:p>
            <a:pPr marL="285750" indent="-285750">
              <a:lnSpc>
                <a:spcPct val="150000"/>
              </a:lnSpc>
              <a:buClr>
                <a:srgbClr val="51AF3D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предпринимателям</a:t>
            </a:r>
          </a:p>
          <a:p>
            <a:pPr marL="285750" indent="-285750">
              <a:lnSpc>
                <a:spcPct val="150000"/>
              </a:lnSpc>
              <a:buClr>
                <a:srgbClr val="51AF3D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пенсионерам</a:t>
            </a:r>
          </a:p>
          <a:p>
            <a:pPr marL="285750" indent="-285750">
              <a:lnSpc>
                <a:spcPct val="150000"/>
              </a:lnSpc>
              <a:buClr>
                <a:srgbClr val="51AF3D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преподавателям</a:t>
            </a:r>
          </a:p>
          <a:p>
            <a:pPr marL="285750" indent="-285750">
              <a:lnSpc>
                <a:spcPct val="150000"/>
              </a:lnSpc>
              <a:buClr>
                <a:srgbClr val="51AF3D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служащим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48" y="4655452"/>
            <a:ext cx="3026922" cy="1433236"/>
          </a:xfrm>
          <a:prstGeom prst="rect">
            <a:avLst/>
          </a:prstGeom>
        </p:spPr>
      </p:pic>
      <p:pic>
        <p:nvPicPr>
          <p:cNvPr id="15" name="Picture 4" descr="http://qrcoder.ru/code/?%E7%ED%E0%ED%E8%FF-%F1%E8%EB%E0.%F0%F4&amp;3&amp;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3466" y="5505752"/>
            <a:ext cx="942975" cy="942976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9948337" y="1259097"/>
            <a:ext cx="2376264" cy="237626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>
                <a:alpha val="80000"/>
              </a:schemeClr>
            </a:solidFill>
          </a:ln>
          <a:effectLst>
            <a:outerShdw blurRad="190500" dist="38100" dir="5400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962392" y="2726523"/>
            <a:ext cx="2261705" cy="2261705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w="38100">
            <a:solidFill>
              <a:schemeClr val="bg1">
                <a:alpha val="80000"/>
              </a:schemeClr>
            </a:solidFill>
          </a:ln>
          <a:effectLst>
            <a:outerShdw blurRad="190500" dist="38100" dir="5400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0081422" y="3829174"/>
            <a:ext cx="2376264" cy="2376264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38100">
            <a:solidFill>
              <a:schemeClr val="bg1">
                <a:alpha val="80000"/>
              </a:schemeClr>
            </a:solidFill>
          </a:ln>
          <a:effectLst>
            <a:outerShdw blurRad="190500" dist="38100" dir="5400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89854" y="4724093"/>
            <a:ext cx="2157450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FF66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Ростов-на-Дону</a:t>
            </a:r>
          </a:p>
          <a:p>
            <a:pPr marL="285750" indent="-285750">
              <a:lnSpc>
                <a:spcPct val="150000"/>
              </a:lnSpc>
              <a:buClr>
                <a:srgbClr val="FFFF66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Таганрог</a:t>
            </a:r>
          </a:p>
          <a:p>
            <a:pPr marL="285750" indent="-285750">
              <a:lnSpc>
                <a:spcPct val="150000"/>
              </a:lnSpc>
              <a:buClr>
                <a:srgbClr val="FFFF66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Краснодар</a:t>
            </a:r>
          </a:p>
        </p:txBody>
      </p:sp>
    </p:spTree>
    <p:extLst>
      <p:ext uri="{BB962C8B-B14F-4D97-AF65-F5344CB8AC3E}">
        <p14:creationId xmlns="" xmlns:p14="http://schemas.microsoft.com/office/powerpoint/2010/main" val="300687002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4510</TotalTime>
  <Words>337</Words>
  <Application>Microsoft Office PowerPoint</Application>
  <PresentationFormat>Произвольный</PresentationFormat>
  <Paragraphs>129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Специальное оформление</vt:lpstr>
      <vt:lpstr>1_Специальное оформление</vt:lpstr>
      <vt:lpstr>Слайд 1</vt:lpstr>
      <vt:lpstr>Старт-ап</vt:lpstr>
      <vt:lpstr>Социальная ответственность</vt:lpstr>
      <vt:lpstr>Женский бизнес-кредит</vt:lpstr>
      <vt:lpstr>Акселератор банка «Центр-инвест»</vt:lpstr>
      <vt:lpstr>Акселератор Банка «Центр-инвест»</vt:lpstr>
      <vt:lpstr>Акселератор банка «Центр-инвест»</vt:lpstr>
      <vt:lpstr>Акселератор банка «Центр-инвест»</vt:lpstr>
      <vt:lpstr>Акселератор банка «Центр-инвест»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S.Timoshenko</dc:creator>
  <cp:lastModifiedBy>Панченко С.А.</cp:lastModifiedBy>
  <cp:revision>360</cp:revision>
  <dcterms:created xsi:type="dcterms:W3CDTF">2014-04-24T07:02:30Z</dcterms:created>
  <dcterms:modified xsi:type="dcterms:W3CDTF">2019-07-01T15:49:23Z</dcterms:modified>
</cp:coreProperties>
</file>