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notesMasterIdLst>
    <p:notesMasterId r:id="rId9"/>
  </p:notesMasterIdLst>
  <p:sldIdLst>
    <p:sldId id="279" r:id="rId2"/>
    <p:sldId id="273" r:id="rId3"/>
    <p:sldId id="283" r:id="rId4"/>
    <p:sldId id="257" r:id="rId5"/>
    <p:sldId id="280" r:id="rId6"/>
    <p:sldId id="278" r:id="rId7"/>
    <p:sldId id="266" r:id="rId8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19D1"/>
    <a:srgbClr val="3611BF"/>
    <a:srgbClr val="4AAF21"/>
    <a:srgbClr val="FF0066"/>
    <a:srgbClr val="000066"/>
    <a:srgbClr val="797DD1"/>
    <a:srgbClr val="DEF1F2"/>
    <a:srgbClr val="D3EB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51" autoAdjust="0"/>
    <p:restoredTop sz="94780" autoAdjust="0"/>
  </p:normalViewPr>
  <p:slideViewPr>
    <p:cSldViewPr>
      <p:cViewPr varScale="1">
        <p:scale>
          <a:sx n="106" d="100"/>
          <a:sy n="106" d="100"/>
        </p:scale>
        <p:origin x="150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5773153309631913E-2"/>
          <c:y val="9.1802113844680303E-2"/>
          <c:w val="0.89841269841269722"/>
          <c:h val="0.53717026378896859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13911">
              <a:solidFill>
                <a:schemeClr val="tx1"/>
              </a:solidFill>
              <a:prstDash val="solid"/>
            </a:ln>
          </c:spPr>
          <c:explosion val="10"/>
          <c:dPt>
            <c:idx val="0"/>
            <c:bubble3D val="0"/>
            <c:spPr>
              <a:solidFill>
                <a:srgbClr val="FFFF00"/>
              </a:solidFill>
              <a:ln w="13911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CC00FF"/>
              </a:solidFill>
              <a:ln w="13911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00CC00"/>
              </a:solidFill>
              <a:ln w="13911">
                <a:solidFill>
                  <a:schemeClr val="tx1"/>
                </a:solidFill>
                <a:prstDash val="solid"/>
              </a:ln>
            </c:spPr>
          </c:dPt>
          <c:dLbls>
            <c:delete val="1"/>
          </c:dLbls>
          <c:cat>
            <c:strRef>
              <c:f>Sheet1!$B$1:$D$1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Финансовая помощь</c:v>
                </c:pt>
              </c:strCache>
            </c:strRef>
          </c:cat>
          <c:val>
            <c:numRef>
              <c:f>Sheet1!$B$2:$D$2</c:f>
              <c:numCache>
                <c:formatCode>#,##0</c:formatCode>
                <c:ptCount val="3"/>
                <c:pt idx="0">
                  <c:v>676565</c:v>
                </c:pt>
                <c:pt idx="1">
                  <c:v>178165</c:v>
                </c:pt>
                <c:pt idx="2" formatCode="#,##0.00">
                  <c:v>1515819</c:v>
                </c:pt>
              </c:numCache>
            </c:numRef>
          </c:val>
        </c:ser>
        <c:ser>
          <c:idx val="2"/>
          <c:order val="1"/>
          <c:tx>
            <c:strRef>
              <c:f>Sheet1!$A$4</c:f>
              <c:strCache>
                <c:ptCount val="1"/>
              </c:strCache>
            </c:strRef>
          </c:tx>
          <c:spPr>
            <a:solidFill>
              <a:schemeClr val="hlink"/>
            </a:solidFill>
            <a:ln w="13911">
              <a:solidFill>
                <a:schemeClr val="tx1"/>
              </a:solidFill>
              <a:prstDash val="solid"/>
            </a:ln>
          </c:spPr>
          <c:explosion val="10"/>
          <c:dPt>
            <c:idx val="0"/>
            <c:bubble3D val="0"/>
            <c:spPr>
              <a:solidFill>
                <a:schemeClr val="accent1"/>
              </a:solidFill>
              <a:ln w="13911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chemeClr val="accent2"/>
              </a:solidFill>
              <a:ln w="13911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</c:dPt>
          <c:dLbls>
            <c:numFmt formatCode="0%" sourceLinked="0"/>
            <c:spPr>
              <a:noFill/>
              <a:ln w="24360">
                <a:noFill/>
              </a:ln>
            </c:spPr>
            <c:txPr>
              <a:bodyPr/>
              <a:lstStyle/>
              <a:p>
                <a:pPr>
                  <a:defRPr sz="1286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Sheet1!$B$1:$D$1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Финансовая помощь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 w="25478">
          <a:noFill/>
        </a:ln>
      </c:spPr>
    </c:plotArea>
    <c:legend>
      <c:legendPos val="r"/>
      <c:layout>
        <c:manualLayout>
          <c:xMode val="edge"/>
          <c:yMode val="edge"/>
          <c:wMode val="edge"/>
          <c:hMode val="edge"/>
          <c:x val="0"/>
          <c:y val="0.65092955845576006"/>
          <c:w val="0.93579986990388331"/>
          <c:h val="0.9436125240512665"/>
        </c:manualLayout>
      </c:layout>
      <c:overlay val="0"/>
      <c:spPr>
        <a:noFill/>
        <a:ln w="3478">
          <a:noFill/>
          <a:prstDash val="solid"/>
        </a:ln>
      </c:spPr>
      <c:txPr>
        <a:bodyPr/>
        <a:lstStyle/>
        <a:p>
          <a:pPr>
            <a:defRPr sz="1813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972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16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0196357583257587E-2"/>
          <c:y val="0.27730643756298373"/>
          <c:w val="0.55919661733615378"/>
          <c:h val="0.36521739130434905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17193">
              <a:solidFill>
                <a:schemeClr val="tx1"/>
              </a:solidFill>
              <a:prstDash val="solid"/>
            </a:ln>
          </c:spPr>
          <c:explosion val="10"/>
          <c:dPt>
            <c:idx val="0"/>
            <c:bubble3D val="0"/>
          </c:dPt>
          <c:dPt>
            <c:idx val="1"/>
            <c:bubble3D val="0"/>
            <c:spPr>
              <a:solidFill>
                <a:schemeClr val="accent2"/>
              </a:solidFill>
              <a:ln w="17193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chemeClr val="hlink"/>
              </a:solidFill>
              <a:ln w="17193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explosion val="12"/>
            <c:spPr>
              <a:solidFill>
                <a:srgbClr val="00FF00"/>
              </a:solidFill>
              <a:ln w="17193">
                <a:solidFill>
                  <a:schemeClr val="tx1"/>
                </a:solidFill>
                <a:prstDash val="solid"/>
              </a:ln>
            </c:spPr>
          </c:dPt>
          <c:dPt>
            <c:idx val="4"/>
            <c:bubble3D val="0"/>
            <c:explosion val="20"/>
            <c:spPr>
              <a:solidFill>
                <a:srgbClr val="FFFF00"/>
              </a:solidFill>
              <a:ln w="17193">
                <a:solidFill>
                  <a:schemeClr val="tx1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FF9900"/>
              </a:solidFill>
              <a:ln w="17193">
                <a:solidFill>
                  <a:schemeClr val="tx1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0066CC"/>
              </a:solidFill>
              <a:ln w="17193">
                <a:solidFill>
                  <a:schemeClr val="tx1"/>
                </a:solidFill>
                <a:prstDash val="solid"/>
              </a:ln>
            </c:spPr>
          </c:dPt>
          <c:dPt>
            <c:idx val="7"/>
            <c:bubble3D val="0"/>
            <c:spPr>
              <a:solidFill>
                <a:srgbClr val="FF00FF"/>
              </a:solidFill>
              <a:ln w="17193">
                <a:solidFill>
                  <a:schemeClr val="tx1"/>
                </a:solidFill>
                <a:prstDash val="solid"/>
              </a:ln>
            </c:spPr>
          </c:dPt>
          <c:dPt>
            <c:idx val="8"/>
            <c:bubble3D val="0"/>
            <c:spPr>
              <a:solidFill>
                <a:srgbClr val="FF0000"/>
              </a:solidFill>
              <a:ln w="17193">
                <a:solidFill>
                  <a:schemeClr val="tx1"/>
                </a:solidFill>
                <a:prstDash val="solid"/>
              </a:ln>
            </c:spPr>
          </c:dPt>
          <c:dPt>
            <c:idx val="9"/>
            <c:bubble3D val="0"/>
            <c:spPr>
              <a:solidFill>
                <a:srgbClr val="FFFF00"/>
              </a:solidFill>
              <a:ln w="17193">
                <a:solidFill>
                  <a:schemeClr val="tx1"/>
                </a:solidFill>
                <a:prstDash val="solid"/>
              </a:ln>
            </c:spPr>
          </c:dPt>
          <c:dPt>
            <c:idx val="10"/>
            <c:bubble3D val="0"/>
            <c:spPr>
              <a:solidFill>
                <a:srgbClr val="00FF00"/>
              </a:solidFill>
              <a:ln w="17193">
                <a:solidFill>
                  <a:schemeClr val="tx1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1.5515168521984153E-3"/>
                  <c:y val="8.996875560114492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1799543706017884E-2"/>
                  <c:y val="9.528845442434998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4.3508481815294701E-2"/>
                  <c:y val="0.11068406579329428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4.9212160371469547E-2"/>
                  <c:y val="-0.13974687003603944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3.213435239914305E-2"/>
                  <c:y val="-0.18161769140559594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 w="25530">
                <a:noFill/>
              </a:ln>
            </c:spPr>
            <c:txPr>
              <a:bodyPr/>
              <a:lstStyle/>
              <a:p>
                <a:pPr>
                  <a:defRPr sz="2412" b="1" i="0" u="none" strike="noStrike" baseline="0">
                    <a:solidFill>
                      <a:schemeClr val="tx1"/>
                    </a:solidFill>
                    <a:latin typeface="Times New Roman" pitchFamily="18" charset="0"/>
                    <a:ea typeface="Arial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Sheet1!$B$1:$L$1</c:f>
              <c:strCache>
                <c:ptCount val="11"/>
                <c:pt idx="0">
                  <c:v>Общегосударственные вопросы - 7,8%</c:v>
                </c:pt>
                <c:pt idx="1">
                  <c:v>Национальная безопасность и правоохранительная деятельность - 0,8%</c:v>
                </c:pt>
                <c:pt idx="2">
                  <c:v>Национальная экономика - 2,5%</c:v>
                </c:pt>
                <c:pt idx="3">
                  <c:v>Жилищно-коммунальное хозяйство - 8,4%</c:v>
                </c:pt>
                <c:pt idx="4">
                  <c:v>Образование - 45,5%</c:v>
                </c:pt>
                <c:pt idx="5">
                  <c:v>Культура - 3,6%</c:v>
                </c:pt>
                <c:pt idx="6">
                  <c:v>Здравоохранение - 0,6%</c:v>
                </c:pt>
                <c:pt idx="7">
                  <c:v>Социальная политика - 29,5%</c:v>
                </c:pt>
                <c:pt idx="8">
                  <c:v>Спорт - 0,2%</c:v>
                </c:pt>
                <c:pt idx="9">
                  <c:v>Обслуживание мун. Долга - 1,1%</c:v>
                </c:pt>
                <c:pt idx="10">
                  <c:v>Средства массовой информации - 0,00%</c:v>
                </c:pt>
              </c:strCache>
            </c:strRef>
          </c:cat>
          <c:val>
            <c:numRef>
              <c:f>Sheet1!$B$2:$L$2</c:f>
              <c:numCache>
                <c:formatCode>General</c:formatCode>
                <c:ptCount val="11"/>
                <c:pt idx="0">
                  <c:v>187.5</c:v>
                </c:pt>
                <c:pt idx="1">
                  <c:v>19.100000000000001</c:v>
                </c:pt>
                <c:pt idx="2">
                  <c:v>59</c:v>
                </c:pt>
                <c:pt idx="3">
                  <c:v>200.1</c:v>
                </c:pt>
                <c:pt idx="4">
                  <c:v>1090.8</c:v>
                </c:pt>
                <c:pt idx="5">
                  <c:v>86.1</c:v>
                </c:pt>
                <c:pt idx="6">
                  <c:v>13.7</c:v>
                </c:pt>
                <c:pt idx="7">
                  <c:v>707.4</c:v>
                </c:pt>
                <c:pt idx="8">
                  <c:v>3.9</c:v>
                </c:pt>
                <c:pt idx="9">
                  <c:v>27.5</c:v>
                </c:pt>
                <c:pt idx="10">
                  <c:v>0.5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spPr>
            <a:solidFill>
              <a:schemeClr val="accent2"/>
            </a:solidFill>
            <a:ln w="17193">
              <a:solidFill>
                <a:schemeClr val="tx1"/>
              </a:solidFill>
              <a:prstDash val="solid"/>
            </a:ln>
          </c:spPr>
          <c:explosion val="10"/>
          <c:dPt>
            <c:idx val="0"/>
            <c:bubble3D val="0"/>
            <c:spPr>
              <a:solidFill>
                <a:schemeClr val="accent1"/>
              </a:solidFill>
              <a:ln w="17193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</c:dPt>
          <c:dPt>
            <c:idx val="2"/>
            <c:bubble3D val="0"/>
            <c:spPr>
              <a:solidFill>
                <a:schemeClr val="hlink"/>
              </a:solidFill>
              <a:ln w="17193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chemeClr val="folHlink"/>
              </a:solidFill>
              <a:ln w="17193">
                <a:solidFill>
                  <a:schemeClr val="tx1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chemeClr val="bg2"/>
              </a:solidFill>
              <a:ln w="17193">
                <a:solidFill>
                  <a:schemeClr val="tx1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chemeClr val="tx2"/>
              </a:solidFill>
              <a:ln w="17193">
                <a:solidFill>
                  <a:schemeClr val="tx1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0066CC"/>
              </a:solidFill>
              <a:ln w="17193">
                <a:solidFill>
                  <a:schemeClr val="tx1"/>
                </a:solidFill>
                <a:prstDash val="solid"/>
              </a:ln>
            </c:spPr>
          </c:dPt>
          <c:dPt>
            <c:idx val="7"/>
            <c:bubble3D val="0"/>
            <c:spPr>
              <a:solidFill>
                <a:srgbClr val="CCCCFF"/>
              </a:solidFill>
              <a:ln w="17193">
                <a:solidFill>
                  <a:schemeClr val="tx1"/>
                </a:solidFill>
                <a:prstDash val="solid"/>
              </a:ln>
            </c:spPr>
          </c:dPt>
          <c:dPt>
            <c:idx val="8"/>
            <c:bubble3D val="0"/>
            <c:spPr>
              <a:solidFill>
                <a:srgbClr val="FF0000"/>
              </a:solidFill>
              <a:ln w="17193">
                <a:solidFill>
                  <a:schemeClr val="tx1"/>
                </a:solidFill>
                <a:prstDash val="solid"/>
              </a:ln>
            </c:spPr>
          </c:dPt>
          <c:dPt>
            <c:idx val="9"/>
            <c:bubble3D val="0"/>
            <c:spPr>
              <a:solidFill>
                <a:srgbClr val="FFFF00"/>
              </a:solidFill>
              <a:ln w="17193">
                <a:solidFill>
                  <a:schemeClr val="tx1"/>
                </a:solidFill>
                <a:prstDash val="solid"/>
              </a:ln>
            </c:spPr>
          </c:dPt>
          <c:dPt>
            <c:idx val="10"/>
            <c:bubble3D val="0"/>
            <c:spPr>
              <a:solidFill>
                <a:srgbClr val="00FF00"/>
              </a:solidFill>
              <a:ln w="17193">
                <a:solidFill>
                  <a:schemeClr val="tx1"/>
                </a:solidFill>
                <a:prstDash val="solid"/>
              </a:ln>
            </c:spPr>
          </c:dPt>
          <c:dLbls>
            <c:spPr>
              <a:noFill/>
              <a:ln w="25530">
                <a:noFill/>
              </a:ln>
            </c:spPr>
            <c:txPr>
              <a:bodyPr/>
              <a:lstStyle/>
              <a:p>
                <a:pPr>
                  <a:defRPr sz="2606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Sheet1!$B$1:$L$1</c:f>
              <c:strCache>
                <c:ptCount val="11"/>
                <c:pt idx="0">
                  <c:v>Общегосударственные вопросы - 7,8%</c:v>
                </c:pt>
                <c:pt idx="1">
                  <c:v>Национальная безопасность и правоохранительная деятельность - 0,8%</c:v>
                </c:pt>
                <c:pt idx="2">
                  <c:v>Национальная экономика - 2,5%</c:v>
                </c:pt>
                <c:pt idx="3">
                  <c:v>Жилищно-коммунальное хозяйство - 8,4%</c:v>
                </c:pt>
                <c:pt idx="4">
                  <c:v>Образование - 45,5%</c:v>
                </c:pt>
                <c:pt idx="5">
                  <c:v>Культура - 3,6%</c:v>
                </c:pt>
                <c:pt idx="6">
                  <c:v>Здравоохранение - 0,6%</c:v>
                </c:pt>
                <c:pt idx="7">
                  <c:v>Социальная политика - 29,5%</c:v>
                </c:pt>
                <c:pt idx="8">
                  <c:v>Спорт - 0,2%</c:v>
                </c:pt>
                <c:pt idx="9">
                  <c:v>Обслуживание мун. Долга - 1,1%</c:v>
                </c:pt>
                <c:pt idx="10">
                  <c:v>Средства массовой информации - 0,00%</c:v>
                </c:pt>
              </c:strCache>
            </c:strRef>
          </c:cat>
          <c:val>
            <c:numRef>
              <c:f>Sheet1!$B$3:$L$3</c:f>
              <c:numCache>
                <c:formatCode>General</c:formatCode>
                <c:ptCount val="11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wMode val="edge"/>
          <c:hMode val="edge"/>
          <c:x val="0.61837532239055804"/>
          <c:y val="0.14497426400380156"/>
          <c:w val="0.98877688011341314"/>
          <c:h val="0.83468386248673232"/>
        </c:manualLayout>
      </c:layout>
      <c:overlay val="0"/>
      <c:spPr>
        <a:noFill/>
        <a:ln w="4297">
          <a:noFill/>
          <a:prstDash val="solid"/>
        </a:ln>
      </c:spPr>
      <c:txPr>
        <a:bodyPr/>
        <a:lstStyle/>
        <a:p>
          <a:pPr>
            <a:defRPr sz="1307" b="1" i="0" u="none" strike="noStrike" baseline="0">
              <a:solidFill>
                <a:schemeClr val="tx1"/>
              </a:solidFill>
              <a:latin typeface="Times New Roman" pitchFamily="18" charset="0"/>
              <a:ea typeface="Arial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572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4E152C-622C-4AED-A57E-11AA8C4FFEEA}" type="doc">
      <dgm:prSet loTypeId="urn:microsoft.com/office/officeart/2005/8/layout/radial4" loCatId="relationship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ru-RU"/>
        </a:p>
      </dgm:t>
    </dgm:pt>
    <dgm:pt modelId="{6F66E6C0-EA9B-4027-AD91-52447191C9F1}">
      <dgm:prSet phldrT="[Текст]"/>
      <dgm:spPr/>
      <dgm:t>
        <a:bodyPr/>
        <a:lstStyle/>
        <a:p>
          <a:r>
            <a:rPr lang="ru-RU" dirty="0" smtClean="0"/>
            <a:t>В полном объеме поступают в бюджет</a:t>
          </a:r>
          <a:endParaRPr lang="ru-RU" dirty="0"/>
        </a:p>
      </dgm:t>
    </dgm:pt>
    <dgm:pt modelId="{F79069F6-968F-4DA7-8944-7CF8A38A1B73}" type="parTrans" cxnId="{96F5EA16-EA9C-47A5-84BF-F92970129BF9}">
      <dgm:prSet/>
      <dgm:spPr/>
      <dgm:t>
        <a:bodyPr/>
        <a:lstStyle/>
        <a:p>
          <a:endParaRPr lang="ru-RU"/>
        </a:p>
      </dgm:t>
    </dgm:pt>
    <dgm:pt modelId="{B8F68CBE-C09D-4421-85B5-324EA74FF0D7}" type="sibTrans" cxnId="{96F5EA16-EA9C-47A5-84BF-F92970129BF9}">
      <dgm:prSet/>
      <dgm:spPr/>
      <dgm:t>
        <a:bodyPr/>
        <a:lstStyle/>
        <a:p>
          <a:endParaRPr lang="ru-RU"/>
        </a:p>
      </dgm:t>
    </dgm:pt>
    <dgm:pt modelId="{7CFAA408-BCA8-4CFB-BB07-E989BA4A7C65}">
      <dgm:prSet phldrT="[Текст]"/>
      <dgm:spPr/>
      <dgm:t>
        <a:bodyPr/>
        <a:lstStyle/>
        <a:p>
          <a:r>
            <a:rPr lang="ru-RU" dirty="0" smtClean="0"/>
            <a:t>Земельный налог</a:t>
          </a:r>
          <a:endParaRPr lang="ru-RU" dirty="0"/>
        </a:p>
      </dgm:t>
    </dgm:pt>
    <dgm:pt modelId="{F358D00E-D0FE-4F7A-BA20-1B45FF426FBE}" type="parTrans" cxnId="{9D358AAD-966B-4242-97B2-AB02D4E4EFBD}">
      <dgm:prSet/>
      <dgm:spPr/>
      <dgm:t>
        <a:bodyPr/>
        <a:lstStyle/>
        <a:p>
          <a:endParaRPr lang="ru-RU"/>
        </a:p>
      </dgm:t>
    </dgm:pt>
    <dgm:pt modelId="{59ED8611-B0DF-4CE3-87AB-48CAF8037D55}" type="sibTrans" cxnId="{9D358AAD-966B-4242-97B2-AB02D4E4EFBD}">
      <dgm:prSet/>
      <dgm:spPr/>
      <dgm:t>
        <a:bodyPr/>
        <a:lstStyle/>
        <a:p>
          <a:endParaRPr lang="ru-RU"/>
        </a:p>
      </dgm:t>
    </dgm:pt>
    <dgm:pt modelId="{D9CC8478-54DF-465A-83B3-61B70700257E}">
      <dgm:prSet phldrT="[Текст]"/>
      <dgm:spPr/>
      <dgm:t>
        <a:bodyPr/>
        <a:lstStyle/>
        <a:p>
          <a:r>
            <a:rPr lang="ru-RU" dirty="0" smtClean="0"/>
            <a:t>Налог на имущество физических лиц</a:t>
          </a:r>
          <a:endParaRPr lang="ru-RU" dirty="0"/>
        </a:p>
      </dgm:t>
    </dgm:pt>
    <dgm:pt modelId="{E99A1EEC-0DAC-4DC2-8FC3-431D4CB022C8}" type="parTrans" cxnId="{E13F349E-9B76-4F3D-85A0-C08CF7A12114}">
      <dgm:prSet/>
      <dgm:spPr/>
      <dgm:t>
        <a:bodyPr/>
        <a:lstStyle/>
        <a:p>
          <a:endParaRPr lang="ru-RU"/>
        </a:p>
      </dgm:t>
    </dgm:pt>
    <dgm:pt modelId="{474689FC-23C8-444F-9CEF-382B05F7C55A}" type="sibTrans" cxnId="{E13F349E-9B76-4F3D-85A0-C08CF7A12114}">
      <dgm:prSet/>
      <dgm:spPr/>
      <dgm:t>
        <a:bodyPr/>
        <a:lstStyle/>
        <a:p>
          <a:endParaRPr lang="ru-RU"/>
        </a:p>
      </dgm:t>
    </dgm:pt>
    <dgm:pt modelId="{2EC72E38-671C-4E1C-BCFC-467A7B352855}">
      <dgm:prSet phldrT="[Текст]"/>
      <dgm:spPr/>
      <dgm:t>
        <a:bodyPr/>
        <a:lstStyle/>
        <a:p>
          <a:r>
            <a:rPr lang="ru-RU" dirty="0" smtClean="0"/>
            <a:t>Единый налог на вмененный доход</a:t>
          </a:r>
          <a:endParaRPr lang="ru-RU" dirty="0"/>
        </a:p>
      </dgm:t>
    </dgm:pt>
    <dgm:pt modelId="{02C52BA2-FB47-4C0D-A671-25F7C0339E34}" type="parTrans" cxnId="{106B152E-B7F7-4EDB-80A4-8667C1EC58FF}">
      <dgm:prSet/>
      <dgm:spPr/>
      <dgm:t>
        <a:bodyPr/>
        <a:lstStyle/>
        <a:p>
          <a:endParaRPr lang="ru-RU"/>
        </a:p>
      </dgm:t>
    </dgm:pt>
    <dgm:pt modelId="{4C6DA525-B4E8-48F6-96C2-5FD35C84C0F5}" type="sibTrans" cxnId="{106B152E-B7F7-4EDB-80A4-8667C1EC58FF}">
      <dgm:prSet/>
      <dgm:spPr/>
      <dgm:t>
        <a:bodyPr/>
        <a:lstStyle/>
        <a:p>
          <a:endParaRPr lang="ru-RU"/>
        </a:p>
      </dgm:t>
    </dgm:pt>
    <dgm:pt modelId="{DB8F104C-B400-43CE-8D35-6B5B69509463}" type="pres">
      <dgm:prSet presAssocID="{794E152C-622C-4AED-A57E-11AA8C4FFEE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142A311-E603-4B02-ADDC-5E994F6447CA}" type="pres">
      <dgm:prSet presAssocID="{6F66E6C0-EA9B-4027-AD91-52447191C9F1}" presName="centerShape" presStyleLbl="node0" presStyleIdx="0" presStyleCnt="1"/>
      <dgm:spPr/>
      <dgm:t>
        <a:bodyPr/>
        <a:lstStyle/>
        <a:p>
          <a:endParaRPr lang="ru-RU"/>
        </a:p>
      </dgm:t>
    </dgm:pt>
    <dgm:pt modelId="{6A52DEE3-6B95-42A7-A408-B93701557EB7}" type="pres">
      <dgm:prSet presAssocID="{F358D00E-D0FE-4F7A-BA20-1B45FF426FBE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A158E11D-93BB-4359-B649-0D0A59557FD8}" type="pres">
      <dgm:prSet presAssocID="{7CFAA408-BCA8-4CFB-BB07-E989BA4A7C6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9DAF17-4B5C-4CA5-9AA1-000AB835084F}" type="pres">
      <dgm:prSet presAssocID="{E99A1EEC-0DAC-4DC2-8FC3-431D4CB022C8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052A8771-621F-4626-92E3-8FC2E83CD52E}" type="pres">
      <dgm:prSet presAssocID="{D9CC8478-54DF-465A-83B3-61B70700257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E1F15D-D206-407B-961A-45E8403C5881}" type="pres">
      <dgm:prSet presAssocID="{02C52BA2-FB47-4C0D-A671-25F7C0339E34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6179B180-63D3-43B2-B983-69F0D552AC70}" type="pres">
      <dgm:prSet presAssocID="{2EC72E38-671C-4E1C-BCFC-467A7B35285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6F5EA16-EA9C-47A5-84BF-F92970129BF9}" srcId="{794E152C-622C-4AED-A57E-11AA8C4FFEEA}" destId="{6F66E6C0-EA9B-4027-AD91-52447191C9F1}" srcOrd="0" destOrd="0" parTransId="{F79069F6-968F-4DA7-8944-7CF8A38A1B73}" sibTransId="{B8F68CBE-C09D-4421-85B5-324EA74FF0D7}"/>
    <dgm:cxn modelId="{061AF843-612B-481B-A37B-551531471256}" type="presOf" srcId="{D9CC8478-54DF-465A-83B3-61B70700257E}" destId="{052A8771-621F-4626-92E3-8FC2E83CD52E}" srcOrd="0" destOrd="0" presId="urn:microsoft.com/office/officeart/2005/8/layout/radial4"/>
    <dgm:cxn modelId="{9D358AAD-966B-4242-97B2-AB02D4E4EFBD}" srcId="{6F66E6C0-EA9B-4027-AD91-52447191C9F1}" destId="{7CFAA408-BCA8-4CFB-BB07-E989BA4A7C65}" srcOrd="0" destOrd="0" parTransId="{F358D00E-D0FE-4F7A-BA20-1B45FF426FBE}" sibTransId="{59ED8611-B0DF-4CE3-87AB-48CAF8037D55}"/>
    <dgm:cxn modelId="{106B152E-B7F7-4EDB-80A4-8667C1EC58FF}" srcId="{6F66E6C0-EA9B-4027-AD91-52447191C9F1}" destId="{2EC72E38-671C-4E1C-BCFC-467A7B352855}" srcOrd="2" destOrd="0" parTransId="{02C52BA2-FB47-4C0D-A671-25F7C0339E34}" sibTransId="{4C6DA525-B4E8-48F6-96C2-5FD35C84C0F5}"/>
    <dgm:cxn modelId="{95E1B87E-60FF-4386-B61A-CFC038CEFD45}" type="presOf" srcId="{2EC72E38-671C-4E1C-BCFC-467A7B352855}" destId="{6179B180-63D3-43B2-B983-69F0D552AC70}" srcOrd="0" destOrd="0" presId="urn:microsoft.com/office/officeart/2005/8/layout/radial4"/>
    <dgm:cxn modelId="{2AAACA6F-32EB-4F1E-8CC8-CFD44117C232}" type="presOf" srcId="{F358D00E-D0FE-4F7A-BA20-1B45FF426FBE}" destId="{6A52DEE3-6B95-42A7-A408-B93701557EB7}" srcOrd="0" destOrd="0" presId="urn:microsoft.com/office/officeart/2005/8/layout/radial4"/>
    <dgm:cxn modelId="{E430E718-448E-4E4C-B2F7-7052225F9C95}" type="presOf" srcId="{794E152C-622C-4AED-A57E-11AA8C4FFEEA}" destId="{DB8F104C-B400-43CE-8D35-6B5B69509463}" srcOrd="0" destOrd="0" presId="urn:microsoft.com/office/officeart/2005/8/layout/radial4"/>
    <dgm:cxn modelId="{11929E27-F994-432D-8301-F1CE9ACD7DE3}" type="presOf" srcId="{6F66E6C0-EA9B-4027-AD91-52447191C9F1}" destId="{1142A311-E603-4B02-ADDC-5E994F6447CA}" srcOrd="0" destOrd="0" presId="urn:microsoft.com/office/officeart/2005/8/layout/radial4"/>
    <dgm:cxn modelId="{56AF7B89-2E56-44FE-BE67-37FF6673C44F}" type="presOf" srcId="{02C52BA2-FB47-4C0D-A671-25F7C0339E34}" destId="{F6E1F15D-D206-407B-961A-45E8403C5881}" srcOrd="0" destOrd="0" presId="urn:microsoft.com/office/officeart/2005/8/layout/radial4"/>
    <dgm:cxn modelId="{0F0B27C7-B4D6-49D1-BBBE-8E39A10DBCD5}" type="presOf" srcId="{E99A1EEC-0DAC-4DC2-8FC3-431D4CB022C8}" destId="{D79DAF17-4B5C-4CA5-9AA1-000AB835084F}" srcOrd="0" destOrd="0" presId="urn:microsoft.com/office/officeart/2005/8/layout/radial4"/>
    <dgm:cxn modelId="{E074C3B1-44D7-4909-940E-DC20CD171B22}" type="presOf" srcId="{7CFAA408-BCA8-4CFB-BB07-E989BA4A7C65}" destId="{A158E11D-93BB-4359-B649-0D0A59557FD8}" srcOrd="0" destOrd="0" presId="urn:microsoft.com/office/officeart/2005/8/layout/radial4"/>
    <dgm:cxn modelId="{E13F349E-9B76-4F3D-85A0-C08CF7A12114}" srcId="{6F66E6C0-EA9B-4027-AD91-52447191C9F1}" destId="{D9CC8478-54DF-465A-83B3-61B70700257E}" srcOrd="1" destOrd="0" parTransId="{E99A1EEC-0DAC-4DC2-8FC3-431D4CB022C8}" sibTransId="{474689FC-23C8-444F-9CEF-382B05F7C55A}"/>
    <dgm:cxn modelId="{46E7C93E-7F84-4087-8792-93E6F02FA694}" type="presParOf" srcId="{DB8F104C-B400-43CE-8D35-6B5B69509463}" destId="{1142A311-E603-4B02-ADDC-5E994F6447CA}" srcOrd="0" destOrd="0" presId="urn:microsoft.com/office/officeart/2005/8/layout/radial4"/>
    <dgm:cxn modelId="{9CBE3C05-4B27-4F3F-AEBC-DFE744E2FA36}" type="presParOf" srcId="{DB8F104C-B400-43CE-8D35-6B5B69509463}" destId="{6A52DEE3-6B95-42A7-A408-B93701557EB7}" srcOrd="1" destOrd="0" presId="urn:microsoft.com/office/officeart/2005/8/layout/radial4"/>
    <dgm:cxn modelId="{8D2EB3A3-9251-4C45-909D-0B192E9DB63E}" type="presParOf" srcId="{DB8F104C-B400-43CE-8D35-6B5B69509463}" destId="{A158E11D-93BB-4359-B649-0D0A59557FD8}" srcOrd="2" destOrd="0" presId="urn:microsoft.com/office/officeart/2005/8/layout/radial4"/>
    <dgm:cxn modelId="{4BD4B596-A547-408E-A1C2-C65C89E32628}" type="presParOf" srcId="{DB8F104C-B400-43CE-8D35-6B5B69509463}" destId="{D79DAF17-4B5C-4CA5-9AA1-000AB835084F}" srcOrd="3" destOrd="0" presId="urn:microsoft.com/office/officeart/2005/8/layout/radial4"/>
    <dgm:cxn modelId="{5BE5C75E-A8E6-4C71-A4D3-3CF0C74F58BD}" type="presParOf" srcId="{DB8F104C-B400-43CE-8D35-6B5B69509463}" destId="{052A8771-621F-4626-92E3-8FC2E83CD52E}" srcOrd="4" destOrd="0" presId="urn:microsoft.com/office/officeart/2005/8/layout/radial4"/>
    <dgm:cxn modelId="{C4358EA3-67D2-4750-AEB1-E37AAFCCFF8D}" type="presParOf" srcId="{DB8F104C-B400-43CE-8D35-6B5B69509463}" destId="{F6E1F15D-D206-407B-961A-45E8403C5881}" srcOrd="5" destOrd="0" presId="urn:microsoft.com/office/officeart/2005/8/layout/radial4"/>
    <dgm:cxn modelId="{2739CB57-1896-4FA6-8580-6AD92B9942C2}" type="presParOf" srcId="{DB8F104C-B400-43CE-8D35-6B5B69509463}" destId="{6179B180-63D3-43B2-B983-69F0D552AC70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2C57C9-8DE2-4C7F-9F7D-C194379E5CA9}" type="doc">
      <dgm:prSet loTypeId="urn:microsoft.com/office/officeart/2005/8/layout/default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8865C92-F69D-409E-A20D-B28A9636210D}">
      <dgm:prSet phldrT="[Текст]" custT="1"/>
      <dgm:spPr>
        <a:solidFill>
          <a:srgbClr val="1B0AFC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 extrusionH="57150">
          <a:bevelT/>
        </a:sp3d>
      </dgm:spPr>
      <dgm:t>
        <a:bodyPr/>
        <a:lstStyle/>
        <a:p>
          <a:r>
            <a:rPr lang="ru-RU" sz="4400" dirty="0" smtClean="0"/>
            <a:t>146,3 </a:t>
          </a:r>
          <a:r>
            <a:rPr lang="ru-RU" sz="4400" dirty="0" err="1" smtClean="0"/>
            <a:t>млн</a:t>
          </a:r>
          <a:r>
            <a:rPr lang="ru-RU" sz="4400" dirty="0" smtClean="0"/>
            <a:t> </a:t>
          </a:r>
          <a:r>
            <a:rPr lang="ru-RU" sz="4400" dirty="0" err="1" smtClean="0"/>
            <a:t>руб</a:t>
          </a:r>
          <a:endParaRPr lang="ru-RU" sz="4400" dirty="0"/>
        </a:p>
      </dgm:t>
    </dgm:pt>
    <dgm:pt modelId="{D78B9138-22A8-479B-AFA5-97A70643D11F}" type="parTrans" cxnId="{859044DB-5424-41C5-A1AC-9FAC25FDC9A1}">
      <dgm:prSet/>
      <dgm:spPr/>
      <dgm:t>
        <a:bodyPr/>
        <a:lstStyle/>
        <a:p>
          <a:endParaRPr lang="ru-RU"/>
        </a:p>
      </dgm:t>
    </dgm:pt>
    <dgm:pt modelId="{8F31C5C7-8B57-4A4C-8ABB-5D02328A9605}" type="sibTrans" cxnId="{859044DB-5424-41C5-A1AC-9FAC25FDC9A1}">
      <dgm:prSet/>
      <dgm:spPr/>
      <dgm:t>
        <a:bodyPr/>
        <a:lstStyle/>
        <a:p>
          <a:endParaRPr lang="ru-RU"/>
        </a:p>
      </dgm:t>
    </dgm:pt>
    <dgm:pt modelId="{C2C3B105-9360-4232-BD14-BE4456C24516}">
      <dgm:prSet phldrT="[Текст]" custT="1"/>
      <dgm:spPr>
        <a:solidFill>
          <a:srgbClr val="92D050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4400" dirty="0" smtClean="0"/>
            <a:t>225,0 млн. </a:t>
          </a:r>
          <a:r>
            <a:rPr lang="ru-RU" sz="4400" dirty="0" err="1" smtClean="0"/>
            <a:t>руб</a:t>
          </a:r>
          <a:endParaRPr lang="ru-RU" sz="4400" dirty="0"/>
        </a:p>
      </dgm:t>
    </dgm:pt>
    <dgm:pt modelId="{74BC20E1-9056-4792-94AD-3D3B4CE346F9}" type="parTrans" cxnId="{DB4C69EB-2656-4EAB-AFB6-CB22ED5FF191}">
      <dgm:prSet/>
      <dgm:spPr/>
      <dgm:t>
        <a:bodyPr/>
        <a:lstStyle/>
        <a:p>
          <a:endParaRPr lang="ru-RU"/>
        </a:p>
      </dgm:t>
    </dgm:pt>
    <dgm:pt modelId="{3C854160-ECFE-4A16-9270-4B4DE1BB95F6}" type="sibTrans" cxnId="{DB4C69EB-2656-4EAB-AFB6-CB22ED5FF191}">
      <dgm:prSet/>
      <dgm:spPr/>
      <dgm:t>
        <a:bodyPr/>
        <a:lstStyle/>
        <a:p>
          <a:endParaRPr lang="ru-RU"/>
        </a:p>
      </dgm:t>
    </dgm:pt>
    <dgm:pt modelId="{9C0B211C-1190-4414-AD0F-C11A1FF687F5}">
      <dgm:prSet phldrT="[Текст]"/>
      <dgm:spPr>
        <a:solidFill>
          <a:srgbClr val="00B0F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dirty="0" smtClean="0"/>
            <a:t>1.01.2016</a:t>
          </a:r>
          <a:endParaRPr lang="ru-RU" dirty="0"/>
        </a:p>
      </dgm:t>
    </dgm:pt>
    <dgm:pt modelId="{FE83AD7D-52AB-4C86-AE03-10C6E5D95194}" type="parTrans" cxnId="{E7F7633B-C51D-48DB-8A2C-A291FFD7793D}">
      <dgm:prSet/>
      <dgm:spPr/>
      <dgm:t>
        <a:bodyPr/>
        <a:lstStyle/>
        <a:p>
          <a:endParaRPr lang="ru-RU"/>
        </a:p>
      </dgm:t>
    </dgm:pt>
    <dgm:pt modelId="{7D7A2185-6F6D-416A-B1CA-9196A5EE48A7}" type="sibTrans" cxnId="{E7F7633B-C51D-48DB-8A2C-A291FFD7793D}">
      <dgm:prSet/>
      <dgm:spPr/>
      <dgm:t>
        <a:bodyPr/>
        <a:lstStyle/>
        <a:p>
          <a:endParaRPr lang="ru-RU"/>
        </a:p>
      </dgm:t>
    </dgm:pt>
    <dgm:pt modelId="{421EFE49-3886-4903-982E-A23B168C5ED0}">
      <dgm:prSet phldrT="[Текст]"/>
      <dgm:spPr>
        <a:solidFill>
          <a:srgbClr val="00B0F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dirty="0" smtClean="0"/>
            <a:t>1.01.2017</a:t>
          </a:r>
          <a:endParaRPr lang="ru-RU" dirty="0"/>
        </a:p>
      </dgm:t>
    </dgm:pt>
    <dgm:pt modelId="{C7E2EECF-FC5C-4EEE-B41A-328344533726}" type="parTrans" cxnId="{7967284D-F78A-4B2F-B753-06A9911A1662}">
      <dgm:prSet/>
      <dgm:spPr/>
      <dgm:t>
        <a:bodyPr/>
        <a:lstStyle/>
        <a:p>
          <a:endParaRPr lang="ru-RU"/>
        </a:p>
      </dgm:t>
    </dgm:pt>
    <dgm:pt modelId="{E2E5697F-EE9A-48CD-9CF4-C7C9478B998D}" type="sibTrans" cxnId="{7967284D-F78A-4B2F-B753-06A9911A1662}">
      <dgm:prSet/>
      <dgm:spPr/>
      <dgm:t>
        <a:bodyPr/>
        <a:lstStyle/>
        <a:p>
          <a:endParaRPr lang="ru-RU"/>
        </a:p>
      </dgm:t>
    </dgm:pt>
    <dgm:pt modelId="{DD44C43B-9CA6-4ECB-B3E0-4E012A612766}" type="pres">
      <dgm:prSet presAssocID="{E92C57C9-8DE2-4C7F-9F7D-C194379E5CA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BB4464A-590E-43E8-8533-F80986F24846}" type="pres">
      <dgm:prSet presAssocID="{F8865C92-F69D-409E-A20D-B28A9636210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06FA03-5CE3-491F-BEB7-DD280A14FE47}" type="pres">
      <dgm:prSet presAssocID="{8F31C5C7-8B57-4A4C-8ABB-5D02328A9605}" presName="sibTrans" presStyleCnt="0"/>
      <dgm:spPr/>
    </dgm:pt>
    <dgm:pt modelId="{73BDF528-AE84-4BDF-8D90-33310DE202CB}" type="pres">
      <dgm:prSet presAssocID="{C2C3B105-9360-4232-BD14-BE4456C24516}" presName="node" presStyleLbl="node1" presStyleIdx="1" presStyleCnt="4" custLinFactNeighborX="-5573" custLinFactNeighborY="58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43043F-26D0-4DBB-8DF6-927FA20C27AF}" type="pres">
      <dgm:prSet presAssocID="{3C854160-ECFE-4A16-9270-4B4DE1BB95F6}" presName="sibTrans" presStyleCnt="0"/>
      <dgm:spPr/>
    </dgm:pt>
    <dgm:pt modelId="{A2FCC65E-248D-4D1F-A3DF-CCE874535E51}" type="pres">
      <dgm:prSet presAssocID="{9C0B211C-1190-4414-AD0F-C11A1FF687F5}" presName="node" presStyleLbl="node1" presStyleIdx="2" presStyleCnt="4" custScaleX="67779" custScaleY="53335" custLinFactNeighborX="-24535" custLinFactNeighborY="-70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59C323-5BAB-4FB5-98FC-179476032EC3}" type="pres">
      <dgm:prSet presAssocID="{7D7A2185-6F6D-416A-B1CA-9196A5EE48A7}" presName="sibTrans" presStyleCnt="0"/>
      <dgm:spPr/>
    </dgm:pt>
    <dgm:pt modelId="{377605A1-2AA9-45A8-93B1-AE6D94906821}" type="pres">
      <dgm:prSet presAssocID="{421EFE49-3886-4903-982E-A23B168C5ED0}" presName="node" presStyleLbl="node1" presStyleIdx="3" presStyleCnt="4" custScaleX="50036" custScaleY="52694" custLinFactNeighborX="15609" custLinFactNeighborY="-74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967284D-F78A-4B2F-B753-06A9911A1662}" srcId="{E92C57C9-8DE2-4C7F-9F7D-C194379E5CA9}" destId="{421EFE49-3886-4903-982E-A23B168C5ED0}" srcOrd="3" destOrd="0" parTransId="{C7E2EECF-FC5C-4EEE-B41A-328344533726}" sibTransId="{E2E5697F-EE9A-48CD-9CF4-C7C9478B998D}"/>
    <dgm:cxn modelId="{5698131D-CC25-4CD7-A461-366845AFB21A}" type="presOf" srcId="{C2C3B105-9360-4232-BD14-BE4456C24516}" destId="{73BDF528-AE84-4BDF-8D90-33310DE202CB}" srcOrd="0" destOrd="0" presId="urn:microsoft.com/office/officeart/2005/8/layout/default#2"/>
    <dgm:cxn modelId="{E7F7633B-C51D-48DB-8A2C-A291FFD7793D}" srcId="{E92C57C9-8DE2-4C7F-9F7D-C194379E5CA9}" destId="{9C0B211C-1190-4414-AD0F-C11A1FF687F5}" srcOrd="2" destOrd="0" parTransId="{FE83AD7D-52AB-4C86-AE03-10C6E5D95194}" sibTransId="{7D7A2185-6F6D-416A-B1CA-9196A5EE48A7}"/>
    <dgm:cxn modelId="{C84449F2-3F15-43AE-8281-D2252EF77E76}" type="presOf" srcId="{9C0B211C-1190-4414-AD0F-C11A1FF687F5}" destId="{A2FCC65E-248D-4D1F-A3DF-CCE874535E51}" srcOrd="0" destOrd="0" presId="urn:microsoft.com/office/officeart/2005/8/layout/default#2"/>
    <dgm:cxn modelId="{BE59696B-E9B9-4BAC-98AA-C93277F4972C}" type="presOf" srcId="{E92C57C9-8DE2-4C7F-9F7D-C194379E5CA9}" destId="{DD44C43B-9CA6-4ECB-B3E0-4E012A612766}" srcOrd="0" destOrd="0" presId="urn:microsoft.com/office/officeart/2005/8/layout/default#2"/>
    <dgm:cxn modelId="{DB4C69EB-2656-4EAB-AFB6-CB22ED5FF191}" srcId="{E92C57C9-8DE2-4C7F-9F7D-C194379E5CA9}" destId="{C2C3B105-9360-4232-BD14-BE4456C24516}" srcOrd="1" destOrd="0" parTransId="{74BC20E1-9056-4792-94AD-3D3B4CE346F9}" sibTransId="{3C854160-ECFE-4A16-9270-4B4DE1BB95F6}"/>
    <dgm:cxn modelId="{98804787-5E9E-432F-9264-B3ED9BDFFD34}" type="presOf" srcId="{F8865C92-F69D-409E-A20D-B28A9636210D}" destId="{FBB4464A-590E-43E8-8533-F80986F24846}" srcOrd="0" destOrd="0" presId="urn:microsoft.com/office/officeart/2005/8/layout/default#2"/>
    <dgm:cxn modelId="{859044DB-5424-41C5-A1AC-9FAC25FDC9A1}" srcId="{E92C57C9-8DE2-4C7F-9F7D-C194379E5CA9}" destId="{F8865C92-F69D-409E-A20D-B28A9636210D}" srcOrd="0" destOrd="0" parTransId="{D78B9138-22A8-479B-AFA5-97A70643D11F}" sibTransId="{8F31C5C7-8B57-4A4C-8ABB-5D02328A9605}"/>
    <dgm:cxn modelId="{5ED9C829-AEDD-4A54-8E22-032595D21FED}" type="presOf" srcId="{421EFE49-3886-4903-982E-A23B168C5ED0}" destId="{377605A1-2AA9-45A8-93B1-AE6D94906821}" srcOrd="0" destOrd="0" presId="urn:microsoft.com/office/officeart/2005/8/layout/default#2"/>
    <dgm:cxn modelId="{05007E76-7850-4D12-9FC9-973391853BC1}" type="presParOf" srcId="{DD44C43B-9CA6-4ECB-B3E0-4E012A612766}" destId="{FBB4464A-590E-43E8-8533-F80986F24846}" srcOrd="0" destOrd="0" presId="urn:microsoft.com/office/officeart/2005/8/layout/default#2"/>
    <dgm:cxn modelId="{4E1F9CAE-BE1B-4F24-AA04-DD2D2FA4629C}" type="presParOf" srcId="{DD44C43B-9CA6-4ECB-B3E0-4E012A612766}" destId="{D706FA03-5CE3-491F-BEB7-DD280A14FE47}" srcOrd="1" destOrd="0" presId="urn:microsoft.com/office/officeart/2005/8/layout/default#2"/>
    <dgm:cxn modelId="{533F0C13-8629-432D-8482-ECD5CCAC0159}" type="presParOf" srcId="{DD44C43B-9CA6-4ECB-B3E0-4E012A612766}" destId="{73BDF528-AE84-4BDF-8D90-33310DE202CB}" srcOrd="2" destOrd="0" presId="urn:microsoft.com/office/officeart/2005/8/layout/default#2"/>
    <dgm:cxn modelId="{3A68AB64-447C-4757-8DAD-88671D28C8CC}" type="presParOf" srcId="{DD44C43B-9CA6-4ECB-B3E0-4E012A612766}" destId="{E143043F-26D0-4DBB-8DF6-927FA20C27AF}" srcOrd="3" destOrd="0" presId="urn:microsoft.com/office/officeart/2005/8/layout/default#2"/>
    <dgm:cxn modelId="{E59B5589-54C9-4BBF-9388-0359C737D6FF}" type="presParOf" srcId="{DD44C43B-9CA6-4ECB-B3E0-4E012A612766}" destId="{A2FCC65E-248D-4D1F-A3DF-CCE874535E51}" srcOrd="4" destOrd="0" presId="urn:microsoft.com/office/officeart/2005/8/layout/default#2"/>
    <dgm:cxn modelId="{67056EB3-A41B-4CE5-AFA0-F900AAC3308C}" type="presParOf" srcId="{DD44C43B-9CA6-4ECB-B3E0-4E012A612766}" destId="{E259C323-5BAB-4FB5-98FC-179476032EC3}" srcOrd="5" destOrd="0" presId="urn:microsoft.com/office/officeart/2005/8/layout/default#2"/>
    <dgm:cxn modelId="{2CE69E5F-C89A-419E-8D7D-BAC8D70D7AB0}" type="presParOf" srcId="{DD44C43B-9CA6-4ECB-B3E0-4E012A612766}" destId="{377605A1-2AA9-45A8-93B1-AE6D94906821}" srcOrd="6" destOrd="0" presId="urn:microsoft.com/office/officeart/2005/8/layout/default#2"/>
  </dgm:cxnLst>
  <dgm:bg>
    <a:gradFill>
      <a:gsLst>
        <a:gs pos="0">
          <a:srgbClr val="000082"/>
        </a:gs>
        <a:gs pos="13000">
          <a:srgbClr val="0047FF"/>
        </a:gs>
        <a:gs pos="28000">
          <a:srgbClr val="000082"/>
        </a:gs>
        <a:gs pos="42999">
          <a:srgbClr val="0047FF"/>
        </a:gs>
        <a:gs pos="58000">
          <a:srgbClr val="000082"/>
        </a:gs>
        <a:gs pos="72000">
          <a:srgbClr val="0047FF"/>
        </a:gs>
        <a:gs pos="87000">
          <a:srgbClr val="000082"/>
        </a:gs>
        <a:gs pos="100000">
          <a:srgbClr val="0047FF"/>
        </a:gs>
      </a:gsLst>
      <a:lin ang="5400000" scaled="0"/>
    </a:gra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9622E3F-6559-4190-9DC6-45A3F2C0D95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93067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latin typeface="Arial" panose="020B0604020202020204" pitchFamily="34" charset="0"/>
            </a:endParaRPr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2FBD26-583E-45D3-AC69-45BC89A90F1E}" type="slidenum">
              <a:rPr lang="ru-RU" altLang="ru-RU"/>
              <a:pPr/>
              <a:t>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56830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9687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914ED0C-768A-4E92-B755-00A99240F916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2559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latin typeface="Arial" panose="020B0604020202020204" pitchFamily="34" charset="0"/>
            </a:endParaRPr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5D41C7D-CBB6-4228-88E5-7AE26897D7C2}" type="slidenum">
              <a:rPr lang="ru-RU" altLang="ru-RU"/>
              <a:pPr/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264635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EB7D81-E147-472F-AFAA-831C2122D318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403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4BB1EE-AC13-4CEC-9EB2-B8678AB207D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47219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B95D10-E317-45A5-BEF4-D386E6099D8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4843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93EF5E-5E33-4631-93BA-9F25AC47093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831008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F1C290-6E0D-4A97-928C-407D11737B7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3196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07C60DB-E648-49FD-AF6D-98A968F41EB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72979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3DE32B-26B9-43A0-84D2-A4073BBD89B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36004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CEFAD08A-E94D-4D9D-90E7-D840865BFBE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50335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8968E5-DD22-456C-B3C1-FA9C8279D20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34801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663FD4-AA10-45B8-9B6A-F1CDD74CE48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49216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158642-2339-4AF5-B71B-846CD2B800B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49544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B6E4C9-458F-484E-9D89-B52ABFCB9F2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76889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69877F-B828-45FA-B5EA-CC7E9BC54EF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6630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08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>
                <a:solidFill>
                  <a:srgbClr val="7F7F7F"/>
                </a:solidFill>
              </a:defRPr>
            </a:lvl1pPr>
          </a:lstStyle>
          <a:p>
            <a:fld id="{4E427071-62F1-4FBF-8BB3-5FE34214B64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1" r:id="rId1"/>
    <p:sldLayoutId id="2147484152" r:id="rId2"/>
    <p:sldLayoutId id="2147484162" r:id="rId3"/>
    <p:sldLayoutId id="2147484153" r:id="rId4"/>
    <p:sldLayoutId id="2147484154" r:id="rId5"/>
    <p:sldLayoutId id="2147484155" r:id="rId6"/>
    <p:sldLayoutId id="2147484156" r:id="rId7"/>
    <p:sldLayoutId id="2147484157" r:id="rId8"/>
    <p:sldLayoutId id="2147484163" r:id="rId9"/>
    <p:sldLayoutId id="2147484158" r:id="rId10"/>
    <p:sldLayoutId id="2147484159" r:id="rId11"/>
    <p:sldLayoutId id="2147484160" r:id="rId12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381000" y="457200"/>
            <a:ext cx="8305800" cy="507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3600">
                <a:solidFill>
                  <a:srgbClr val="3319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ДОКЛАД ЗАМЕСТИТЕЛЯ ГЛАВЫ АДМИНИСТРАЦИИ ГОРОДА БАТАЙСКА ПО БЮДЖЕТУ И ФИНАНСАМ - НАЧАЛЬНИКА ФИНАНСОВОГО УПРАВЛЕНИЯ ГОРОДА БАТАЙСКА А.И.ГРИНЕВА</a:t>
            </a:r>
          </a:p>
          <a:p>
            <a:pPr algn="ctr" eaLnBrk="1" hangingPunct="1"/>
            <a:endParaRPr lang="ru-RU" altLang="ru-RU" sz="3600">
              <a:solidFill>
                <a:srgbClr val="3319D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ru-RU" altLang="ru-RU" sz="3600">
                <a:solidFill>
                  <a:srgbClr val="3319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ИСПОЛНЕНИИ БЮДЖЕТА ГОРОДА БАТАЙСКА ЗА 2016 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381000" y="354449"/>
            <a:ext cx="8534400" cy="95410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ОСНОВНЫЕ ПАРАМЕТРЫ БЮДЖЕТА ГОРОДА БАТАЙСКА ЗА 2016 ГОД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99143" y="1981200"/>
          <a:ext cx="8534400" cy="3208020"/>
        </p:xfrm>
        <a:graphic>
          <a:graphicData uri="http://schemas.openxmlformats.org/drawingml/2006/table">
            <a:tbl>
              <a:tblPr>
                <a:tableStyleId>{18603FDC-E32A-4AB5-989C-0864C3EAD2B8}</a:tableStyleId>
              </a:tblPr>
              <a:tblGrid>
                <a:gridCol w="6477000"/>
                <a:gridCol w="2057400"/>
              </a:tblGrid>
              <a:tr h="609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БЮДЖЕТА</a:t>
                      </a:r>
                      <a:endParaRPr lang="ru-RU" sz="28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63" marR="444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2370,5</a:t>
                      </a:r>
                      <a:endParaRPr lang="ru-RU" sz="28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63" marR="444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482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из них</a:t>
                      </a:r>
                      <a:endParaRPr lang="ru-RU" sz="28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63" marR="444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4360">
                <a:tc>
                  <a:txBody>
                    <a:bodyPr/>
                    <a:lstStyle/>
                    <a:p>
                      <a:pPr marL="457200" indent="-4572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  <a:endParaRPr lang="ru-RU" sz="28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63" marR="444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854,7</a:t>
                      </a:r>
                      <a:endParaRPr lang="ru-RU" sz="28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63" marR="444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457200" indent="-4572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</a:t>
                      </a:r>
                      <a:endParaRPr lang="ru-RU" sz="28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63" marR="444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1515,8</a:t>
                      </a:r>
                      <a:endParaRPr lang="ru-RU" sz="28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63" marR="444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296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БЮДЖЕТА</a:t>
                      </a:r>
                      <a:endParaRPr lang="ru-RU" sz="28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63" marR="444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2395,5</a:t>
                      </a:r>
                      <a:endParaRPr lang="ru-RU" sz="28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63" marR="444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7391400" y="1529836"/>
            <a:ext cx="11176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b="1" dirty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ebuchet MS"/>
              </a:rPr>
              <a:t>Млн.руб</a:t>
            </a:r>
            <a:endParaRPr lang="ru-RU" b="1" dirty="0">
              <a:ln w="12700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endParaRPr>
          </a:p>
        </p:txBody>
      </p:sp>
      <p:grpSp>
        <p:nvGrpSpPr>
          <p:cNvPr id="8197" name="Группа 61"/>
          <p:cNvGrpSpPr>
            <a:grpSpLocks/>
          </p:cNvGrpSpPr>
          <p:nvPr/>
        </p:nvGrpSpPr>
        <p:grpSpPr bwMode="auto">
          <a:xfrm>
            <a:off x="-307975" y="5643563"/>
            <a:ext cx="9451975" cy="1112837"/>
            <a:chOff x="-333412" y="5643554"/>
            <a:chExt cx="10239412" cy="1112593"/>
          </a:xfrm>
        </p:grpSpPr>
        <p:grpSp>
          <p:nvGrpSpPr>
            <p:cNvPr id="8198" name="Группа 20"/>
            <p:cNvGrpSpPr>
              <a:grpSpLocks/>
            </p:cNvGrpSpPr>
            <p:nvPr/>
          </p:nvGrpSpPr>
          <p:grpSpPr bwMode="auto">
            <a:xfrm>
              <a:off x="-333412" y="6214927"/>
              <a:ext cx="10239412" cy="461819"/>
              <a:chOff x="-333412" y="6214660"/>
              <a:chExt cx="10239412" cy="461567"/>
            </a:xfrm>
          </p:grpSpPr>
          <p:cxnSp>
            <p:nvCxnSpPr>
              <p:cNvPr id="12" name="Прямая соединительная линия 11"/>
              <p:cNvCxnSpPr/>
              <p:nvPr/>
            </p:nvCxnSpPr>
            <p:spPr bwMode="auto">
              <a:xfrm>
                <a:off x="220" y="6214660"/>
                <a:ext cx="9905780" cy="0"/>
              </a:xfrm>
              <a:prstGeom prst="line">
                <a:avLst/>
              </a:prstGeom>
              <a:ln/>
            </p:spPr>
            <p:style>
              <a:lnRef idx="2">
                <a:schemeClr val="accent5"/>
              </a:lnRef>
              <a:fillRef idx="0">
                <a:schemeClr val="accent5"/>
              </a:fillRef>
              <a:effectRef idx="1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>
                <a:off x="-333412" y="6214814"/>
                <a:ext cx="9906000" cy="461413"/>
              </a:xfrm>
              <a:prstGeom prst="rect">
                <a:avLst/>
              </a:prstGeom>
              <a:noFill/>
            </p:spPr>
            <p:txBody>
              <a:bodyPr>
                <a:spAutoFit/>
                <a:scene3d>
                  <a:camera prst="orthographicFront"/>
                  <a:lightRig rig="glow" dir="tl">
                    <a:rot lat="0" lon="0" rev="5400000"/>
                  </a:lightRig>
                </a:scene3d>
                <a:sp3d contourW="12700">
                  <a:bevelT w="25400" h="25400"/>
                  <a:contourClr>
                    <a:schemeClr val="accent6">
                      <a:shade val="73000"/>
                    </a:schemeClr>
                  </a:contourClr>
                </a:sp3d>
              </a:bodyPr>
              <a:lstStyle/>
              <a:p>
                <a:pPr marL="1257300" algn="ctr" eaLnBrk="1" hangingPunct="1">
                  <a:defRPr/>
                </a:pPr>
                <a:r>
                  <a:rPr lang="ru-RU" sz="2400" b="1" dirty="0">
                    <a:ln w="11430"/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entury" pitchFamily="18" charset="0"/>
                    <a:cs typeface="Times New Roman" pitchFamily="18" charset="0"/>
                  </a:rPr>
                  <a:t>Администрация города Батайска</a:t>
                </a:r>
              </a:p>
            </p:txBody>
          </p:sp>
        </p:grpSp>
        <p:pic>
          <p:nvPicPr>
            <p:cNvPr id="8" name="Picture 13" descr="F:\Документы\АРО\Выборы мэра г.Батайска 2013\Отчет мэра 2012\logo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7546" y="5643554"/>
              <a:ext cx="785928" cy="1112593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19"/>
          <p:cNvSpPr>
            <a:spLocks noChangeArrowheads="1"/>
          </p:cNvSpPr>
          <p:nvPr/>
        </p:nvSpPr>
        <p:spPr bwMode="ltGray">
          <a:xfrm>
            <a:off x="5867400" y="2133600"/>
            <a:ext cx="2176463" cy="2819400"/>
          </a:xfrm>
          <a:prstGeom prst="can">
            <a:avLst>
              <a:gd name="adj" fmla="val 14477"/>
            </a:avLst>
          </a:prstGeom>
          <a:solidFill>
            <a:srgbClr val="92D050"/>
          </a:solidFill>
          <a:ln w="9525">
            <a:solidFill>
              <a:srgbClr val="F8F8F8">
                <a:alpha val="14902"/>
              </a:srgbClr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6" name="TextBox 35"/>
          <p:cNvSpPr txBox="1"/>
          <p:nvPr/>
        </p:nvSpPr>
        <p:spPr>
          <a:xfrm>
            <a:off x="0" y="214290"/>
            <a:ext cx="9144000" cy="10772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>
                <a:ln w="18000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Бюджет города Батайска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>
                <a:ln w="18000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доходы </a:t>
            </a:r>
          </a:p>
        </p:txBody>
      </p:sp>
      <p:sp>
        <p:nvSpPr>
          <p:cNvPr id="16" name="TextBox 15"/>
          <p:cNvSpPr txBox="1"/>
          <p:nvPr/>
        </p:nvSpPr>
        <p:spPr bwMode="auto">
          <a:xfrm>
            <a:off x="6096000" y="5105400"/>
            <a:ext cx="1671638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charset="0"/>
              </a:rPr>
              <a:t>2016 год</a:t>
            </a:r>
          </a:p>
        </p:txBody>
      </p:sp>
      <p:sp>
        <p:nvSpPr>
          <p:cNvPr id="9221" name="AutoShape 19"/>
          <p:cNvSpPr>
            <a:spLocks noChangeArrowheads="1"/>
          </p:cNvSpPr>
          <p:nvPr/>
        </p:nvSpPr>
        <p:spPr bwMode="ltGray">
          <a:xfrm>
            <a:off x="1219200" y="1219200"/>
            <a:ext cx="2176463" cy="2857500"/>
          </a:xfrm>
          <a:prstGeom prst="can">
            <a:avLst>
              <a:gd name="adj" fmla="val 23809"/>
            </a:avLst>
          </a:prstGeom>
          <a:solidFill>
            <a:srgbClr val="FF0000"/>
          </a:solidFill>
          <a:ln w="9525">
            <a:solidFill>
              <a:srgbClr val="F8F8F8">
                <a:alpha val="14902"/>
              </a:srgbClr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0" name="TextBox 29"/>
          <p:cNvSpPr txBox="1"/>
          <p:nvPr/>
        </p:nvSpPr>
        <p:spPr bwMode="auto">
          <a:xfrm>
            <a:off x="1341438" y="2857500"/>
            <a:ext cx="2109787" cy="11382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charset="0"/>
              </a:rPr>
              <a:t>2761,0</a:t>
            </a:r>
          </a:p>
          <a:p>
            <a:pPr algn="ctr" eaLnBrk="1" hangingPunct="1">
              <a:defRPr/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charset="0"/>
              </a:rPr>
              <a:t>млн. рублей</a:t>
            </a:r>
          </a:p>
        </p:txBody>
      </p:sp>
      <p:sp>
        <p:nvSpPr>
          <p:cNvPr id="32" name="TextBox 31"/>
          <p:cNvSpPr txBox="1"/>
          <p:nvPr/>
        </p:nvSpPr>
        <p:spPr bwMode="auto">
          <a:xfrm>
            <a:off x="5811838" y="2643188"/>
            <a:ext cx="2054225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ru-RU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charset="0"/>
              </a:rPr>
              <a:t>2370,5</a:t>
            </a:r>
          </a:p>
          <a:p>
            <a:pPr algn="ctr" eaLnBrk="1" hangingPunct="1">
              <a:defRPr/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charset="0"/>
              </a:rPr>
              <a:t>млн. рублей</a:t>
            </a:r>
          </a:p>
        </p:txBody>
      </p:sp>
      <p:grpSp>
        <p:nvGrpSpPr>
          <p:cNvPr id="9224" name="Группа 22"/>
          <p:cNvGrpSpPr>
            <a:grpSpLocks/>
          </p:cNvGrpSpPr>
          <p:nvPr/>
        </p:nvGrpSpPr>
        <p:grpSpPr bwMode="auto">
          <a:xfrm rot="3158250">
            <a:off x="3451225" y="1784350"/>
            <a:ext cx="2263775" cy="930275"/>
            <a:chOff x="2710646" y="2499417"/>
            <a:chExt cx="2208626" cy="929918"/>
          </a:xfrm>
        </p:grpSpPr>
        <p:sp>
          <p:nvSpPr>
            <p:cNvPr id="29" name="Стрелка вправо 28"/>
            <p:cNvSpPr/>
            <p:nvPr/>
          </p:nvSpPr>
          <p:spPr>
            <a:xfrm rot="20549135">
              <a:off x="2735363" y="2499417"/>
              <a:ext cx="2183909" cy="929918"/>
            </a:xfrm>
            <a:prstGeom prst="rightArrow">
              <a:avLst>
                <a:gd name="adj1" fmla="val 50000"/>
                <a:gd name="adj2" fmla="val 89341"/>
              </a:avLst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7" name="TextBox 21"/>
            <p:cNvSpPr txBox="1">
              <a:spLocks noChangeArrowheads="1"/>
            </p:cNvSpPr>
            <p:nvPr/>
          </p:nvSpPr>
          <p:spPr bwMode="auto">
            <a:xfrm rot="20621961">
              <a:off x="2697088" y="2674146"/>
              <a:ext cx="1841554" cy="7093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defRPr/>
              </a:pPr>
              <a:r>
                <a:rPr lang="ru-RU" sz="4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</a:rPr>
                <a:t>14,1%</a:t>
              </a:r>
            </a:p>
          </p:txBody>
        </p:sp>
      </p:grpSp>
      <p:sp>
        <p:nvSpPr>
          <p:cNvPr id="46" name="TextBox 45"/>
          <p:cNvSpPr txBox="1"/>
          <p:nvPr/>
        </p:nvSpPr>
        <p:spPr bwMode="auto">
          <a:xfrm>
            <a:off x="1423988" y="5191125"/>
            <a:ext cx="1771650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charset="0"/>
              </a:rPr>
              <a:t> 2015 год</a:t>
            </a:r>
          </a:p>
        </p:txBody>
      </p:sp>
      <p:grpSp>
        <p:nvGrpSpPr>
          <p:cNvPr id="9226" name="Группа 18"/>
          <p:cNvGrpSpPr>
            <a:grpSpLocks/>
          </p:cNvGrpSpPr>
          <p:nvPr/>
        </p:nvGrpSpPr>
        <p:grpSpPr bwMode="auto">
          <a:xfrm>
            <a:off x="-307975" y="5643563"/>
            <a:ext cx="9451975" cy="1112837"/>
            <a:chOff x="-333412" y="5643554"/>
            <a:chExt cx="10239412" cy="1112593"/>
          </a:xfrm>
        </p:grpSpPr>
        <p:grpSp>
          <p:nvGrpSpPr>
            <p:cNvPr id="9227" name="Группа 20"/>
            <p:cNvGrpSpPr>
              <a:grpSpLocks/>
            </p:cNvGrpSpPr>
            <p:nvPr/>
          </p:nvGrpSpPr>
          <p:grpSpPr bwMode="auto">
            <a:xfrm>
              <a:off x="-333412" y="6214927"/>
              <a:ext cx="10239412" cy="461819"/>
              <a:chOff x="-333412" y="6214660"/>
              <a:chExt cx="10239412" cy="461567"/>
            </a:xfrm>
          </p:grpSpPr>
          <p:cxnSp>
            <p:nvCxnSpPr>
              <p:cNvPr id="25" name="Прямая соединительная линия 24"/>
              <p:cNvCxnSpPr/>
              <p:nvPr/>
            </p:nvCxnSpPr>
            <p:spPr bwMode="auto">
              <a:xfrm>
                <a:off x="220" y="6214660"/>
                <a:ext cx="9905780" cy="0"/>
              </a:xfrm>
              <a:prstGeom prst="line">
                <a:avLst/>
              </a:prstGeom>
              <a:ln/>
            </p:spPr>
            <p:style>
              <a:lnRef idx="2">
                <a:schemeClr val="accent5"/>
              </a:lnRef>
              <a:fillRef idx="0">
                <a:schemeClr val="accent5"/>
              </a:fillRef>
              <a:effectRef idx="1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23" name="TextBox 22"/>
              <p:cNvSpPr txBox="1"/>
              <p:nvPr/>
            </p:nvSpPr>
            <p:spPr>
              <a:xfrm>
                <a:off x="-333412" y="6214814"/>
                <a:ext cx="9906000" cy="461413"/>
              </a:xfrm>
              <a:prstGeom prst="rect">
                <a:avLst/>
              </a:prstGeom>
              <a:noFill/>
            </p:spPr>
            <p:txBody>
              <a:bodyPr>
                <a:spAutoFit/>
                <a:scene3d>
                  <a:camera prst="orthographicFront"/>
                  <a:lightRig rig="glow" dir="tl">
                    <a:rot lat="0" lon="0" rev="5400000"/>
                  </a:lightRig>
                </a:scene3d>
                <a:sp3d contourW="12700">
                  <a:bevelT w="25400" h="25400"/>
                  <a:contourClr>
                    <a:schemeClr val="accent6">
                      <a:shade val="73000"/>
                    </a:schemeClr>
                  </a:contourClr>
                </a:sp3d>
              </a:bodyPr>
              <a:lstStyle/>
              <a:p>
                <a:pPr marL="1257300" algn="ctr" eaLnBrk="1" hangingPunct="1">
                  <a:defRPr/>
                </a:pPr>
                <a:r>
                  <a:rPr lang="ru-RU" sz="2400" b="1" dirty="0">
                    <a:ln w="11430"/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entury" pitchFamily="18" charset="0"/>
                    <a:cs typeface="Times New Roman" pitchFamily="18" charset="0"/>
                  </a:rPr>
                  <a:t>Администрация города Батайска</a:t>
                </a:r>
              </a:p>
            </p:txBody>
          </p:sp>
        </p:grpSp>
        <p:pic>
          <p:nvPicPr>
            <p:cNvPr id="21" name="Picture 13" descr="F:\Документы\АРО\Выборы мэра г.Батайска 2013\Отчет мэра 2012\logo.jp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7546" y="5643554"/>
              <a:ext cx="785928" cy="1112593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Заголовок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graphicFrame>
        <p:nvGraphicFramePr>
          <p:cNvPr id="2" name="Object 4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436563" y="1808163"/>
          <a:ext cx="8220075" cy="4408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8" name="Прямоугольник 4"/>
          <p:cNvSpPr>
            <a:spLocks noChangeArrowheads="1"/>
          </p:cNvSpPr>
          <p:nvPr/>
        </p:nvSpPr>
        <p:spPr bwMode="auto">
          <a:xfrm>
            <a:off x="762000" y="533400"/>
            <a:ext cx="8610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3600">
                <a:latin typeface="Arial Black" panose="020B0A04020102020204" pitchFamily="34" charset="0"/>
              </a:rPr>
              <a:t>Структура доходов бюджета города Батайска за 2016 год</a:t>
            </a:r>
            <a:endParaRPr lang="ru-RU" altLang="ru-RU" sz="3600"/>
          </a:p>
        </p:txBody>
      </p:sp>
      <p:sp>
        <p:nvSpPr>
          <p:cNvPr id="8" name="Прямоугольник 7"/>
          <p:cNvSpPr/>
          <p:nvPr/>
        </p:nvSpPr>
        <p:spPr>
          <a:xfrm>
            <a:off x="2438400" y="2840038"/>
            <a:ext cx="12192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 sz="1342" b="1" i="0" u="none" strike="noStrike" kern="1200" baseline="0">
                <a:solidFill>
                  <a:srgbClr val="000000"/>
                </a:solidFill>
                <a:latin typeface="Arial Black" pitchFamily="34" charset="0"/>
                <a:ea typeface="Arial"/>
                <a:cs typeface="Arial"/>
              </a:defRPr>
            </a:pPr>
            <a:r>
              <a:rPr lang="ru-RU" sz="3200" b="1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000000"/>
                </a:solidFill>
                <a:latin typeface="Arial Black" pitchFamily="34" charset="0"/>
                <a:ea typeface="Arial"/>
                <a:cs typeface="Arial"/>
              </a:rPr>
              <a:t>64</a:t>
            </a:r>
            <a:r>
              <a:rPr lang="en-US" sz="3200" b="1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000000"/>
                </a:solidFill>
                <a:latin typeface="Arial Black" pitchFamily="34" charset="0"/>
                <a:ea typeface="Arial"/>
                <a:cs typeface="Arial"/>
              </a:rPr>
              <a:t>%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487201" y="3429000"/>
            <a:ext cx="7825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defRPr sz="1342" b="1" i="0" u="none" strike="noStrike" kern="1200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ru-RU" sz="2800" b="1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000000"/>
                </a:solidFill>
                <a:latin typeface="Arial Black" pitchFamily="34" charset="0"/>
                <a:ea typeface="Arial"/>
                <a:cs typeface="Arial"/>
              </a:rPr>
              <a:t>8</a:t>
            </a:r>
            <a:r>
              <a:rPr lang="en-US" sz="2800" b="1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000000"/>
                </a:solidFill>
                <a:latin typeface="Arial Black" pitchFamily="34" charset="0"/>
                <a:ea typeface="Arial"/>
                <a:cs typeface="Arial"/>
              </a:rPr>
              <a:t>%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867400" y="2590800"/>
            <a:ext cx="10246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defRPr sz="1342" b="1" i="0" u="none" strike="noStrike" kern="1200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ru-RU" sz="2800" b="1" dirty="0">
                <a:ln>
                  <a:solidFill>
                    <a:schemeClr val="bg1"/>
                  </a:solidFill>
                </a:ln>
                <a:solidFill>
                  <a:srgbClr val="000000"/>
                </a:solidFill>
                <a:latin typeface="Arial Black" pitchFamily="34" charset="0"/>
                <a:ea typeface="Arial"/>
                <a:cs typeface="Arial"/>
              </a:rPr>
              <a:t>28</a:t>
            </a:r>
            <a:r>
              <a:rPr lang="en-US" sz="2800" b="1" dirty="0">
                <a:ln>
                  <a:solidFill>
                    <a:schemeClr val="bg1"/>
                  </a:solidFill>
                </a:ln>
                <a:solidFill>
                  <a:srgbClr val="000000"/>
                </a:solidFill>
                <a:latin typeface="Arial Black" pitchFamily="34" charset="0"/>
                <a:ea typeface="Arial"/>
                <a:cs typeface="Arial"/>
              </a:rPr>
              <a:t>%</a:t>
            </a:r>
          </a:p>
        </p:txBody>
      </p:sp>
      <p:grpSp>
        <p:nvGrpSpPr>
          <p:cNvPr id="1032" name="Группа 61"/>
          <p:cNvGrpSpPr>
            <a:grpSpLocks/>
          </p:cNvGrpSpPr>
          <p:nvPr/>
        </p:nvGrpSpPr>
        <p:grpSpPr bwMode="auto">
          <a:xfrm>
            <a:off x="-307975" y="5643563"/>
            <a:ext cx="9451975" cy="1112837"/>
            <a:chOff x="-333412" y="5643554"/>
            <a:chExt cx="10239412" cy="1112593"/>
          </a:xfrm>
        </p:grpSpPr>
        <p:grpSp>
          <p:nvGrpSpPr>
            <p:cNvPr id="1033" name="Группа 20"/>
            <p:cNvGrpSpPr>
              <a:grpSpLocks/>
            </p:cNvGrpSpPr>
            <p:nvPr/>
          </p:nvGrpSpPr>
          <p:grpSpPr bwMode="auto">
            <a:xfrm>
              <a:off x="-333412" y="6214927"/>
              <a:ext cx="10239412" cy="461819"/>
              <a:chOff x="-333412" y="6214660"/>
              <a:chExt cx="10239412" cy="461567"/>
            </a:xfrm>
          </p:grpSpPr>
          <p:cxnSp>
            <p:nvCxnSpPr>
              <p:cNvPr id="17" name="Прямая соединительная линия 16"/>
              <p:cNvCxnSpPr/>
              <p:nvPr/>
            </p:nvCxnSpPr>
            <p:spPr bwMode="auto">
              <a:xfrm>
                <a:off x="220" y="6214660"/>
                <a:ext cx="9905780" cy="0"/>
              </a:xfrm>
              <a:prstGeom prst="line">
                <a:avLst/>
              </a:prstGeom>
              <a:ln/>
            </p:spPr>
            <p:style>
              <a:lnRef idx="2">
                <a:schemeClr val="accent5"/>
              </a:lnRef>
              <a:fillRef idx="0">
                <a:schemeClr val="accent5"/>
              </a:fillRef>
              <a:effectRef idx="1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-333412" y="6214814"/>
                <a:ext cx="9906000" cy="461413"/>
              </a:xfrm>
              <a:prstGeom prst="rect">
                <a:avLst/>
              </a:prstGeom>
              <a:noFill/>
            </p:spPr>
            <p:txBody>
              <a:bodyPr>
                <a:spAutoFit/>
                <a:scene3d>
                  <a:camera prst="orthographicFront"/>
                  <a:lightRig rig="glow" dir="tl">
                    <a:rot lat="0" lon="0" rev="5400000"/>
                  </a:lightRig>
                </a:scene3d>
                <a:sp3d contourW="12700">
                  <a:bevelT w="25400" h="25400"/>
                  <a:contourClr>
                    <a:schemeClr val="accent6">
                      <a:shade val="73000"/>
                    </a:schemeClr>
                  </a:contourClr>
                </a:sp3d>
              </a:bodyPr>
              <a:lstStyle/>
              <a:p>
                <a:pPr marL="1257300" algn="ctr" eaLnBrk="1" hangingPunct="1">
                  <a:defRPr/>
                </a:pPr>
                <a:r>
                  <a:rPr lang="ru-RU" sz="2400" b="1" dirty="0">
                    <a:ln w="11430"/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entury" pitchFamily="18" charset="0"/>
                    <a:cs typeface="Times New Roman" pitchFamily="18" charset="0"/>
                  </a:rPr>
                  <a:t>Администрация города Батайска</a:t>
                </a:r>
              </a:p>
            </p:txBody>
          </p:sp>
        </p:grpSp>
        <p:pic>
          <p:nvPicPr>
            <p:cNvPr id="13" name="Picture 13" descr="F:\Документы\АРО\Выборы мэра г.Батайска 2013\Отчет мэра 2012\logo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37546" y="5643554"/>
              <a:ext cx="785928" cy="1112593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ru-RU" smtClean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4294967295"/>
          </p:nvPr>
        </p:nvGraphicFramePr>
        <p:xfrm>
          <a:off x="457200" y="285729"/>
          <a:ext cx="8401080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0244" name="Группа 22"/>
          <p:cNvGrpSpPr>
            <a:grpSpLocks/>
          </p:cNvGrpSpPr>
          <p:nvPr/>
        </p:nvGrpSpPr>
        <p:grpSpPr bwMode="auto">
          <a:xfrm>
            <a:off x="-307975" y="5643563"/>
            <a:ext cx="9451975" cy="1112837"/>
            <a:chOff x="-333412" y="5643554"/>
            <a:chExt cx="10239412" cy="1112593"/>
          </a:xfrm>
        </p:grpSpPr>
        <p:grpSp>
          <p:nvGrpSpPr>
            <p:cNvPr id="10245" name="Группа 20"/>
            <p:cNvGrpSpPr>
              <a:grpSpLocks/>
            </p:cNvGrpSpPr>
            <p:nvPr/>
          </p:nvGrpSpPr>
          <p:grpSpPr bwMode="auto">
            <a:xfrm>
              <a:off x="-333412" y="6214928"/>
              <a:ext cx="10239412" cy="461818"/>
              <a:chOff x="-333412" y="6214661"/>
              <a:chExt cx="10239412" cy="461566"/>
            </a:xfrm>
          </p:grpSpPr>
          <p:cxnSp>
            <p:nvCxnSpPr>
              <p:cNvPr id="11" name="Прямая соединительная линия 10"/>
              <p:cNvCxnSpPr/>
              <p:nvPr/>
            </p:nvCxnSpPr>
            <p:spPr bwMode="auto">
              <a:xfrm>
                <a:off x="220" y="6214661"/>
                <a:ext cx="9905780" cy="0"/>
              </a:xfrm>
              <a:prstGeom prst="line">
                <a:avLst/>
              </a:prstGeom>
              <a:ln/>
            </p:spPr>
            <p:style>
              <a:lnRef idx="2">
                <a:schemeClr val="accent5"/>
              </a:lnRef>
              <a:fillRef idx="0">
                <a:schemeClr val="accent5"/>
              </a:fillRef>
              <a:effectRef idx="1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9" name="TextBox 8"/>
              <p:cNvSpPr txBox="1"/>
              <p:nvPr/>
            </p:nvSpPr>
            <p:spPr>
              <a:xfrm>
                <a:off x="-333412" y="6214814"/>
                <a:ext cx="9906000" cy="461413"/>
              </a:xfrm>
              <a:prstGeom prst="rect">
                <a:avLst/>
              </a:prstGeom>
              <a:noFill/>
            </p:spPr>
            <p:txBody>
              <a:bodyPr>
                <a:spAutoFit/>
                <a:scene3d>
                  <a:camera prst="orthographicFront"/>
                  <a:lightRig rig="glow" dir="tl">
                    <a:rot lat="0" lon="0" rev="5400000"/>
                  </a:lightRig>
                </a:scene3d>
                <a:sp3d contourW="12700">
                  <a:bevelT w="25400" h="25400"/>
                  <a:contourClr>
                    <a:schemeClr val="accent6">
                      <a:shade val="73000"/>
                    </a:schemeClr>
                  </a:contourClr>
                </a:sp3d>
              </a:bodyPr>
              <a:lstStyle/>
              <a:p>
                <a:pPr marL="1257300" algn="ctr" eaLnBrk="1" hangingPunct="1">
                  <a:defRPr/>
                </a:pPr>
                <a:r>
                  <a:rPr lang="ru-RU" sz="2400" b="1" dirty="0">
                    <a:ln w="11430"/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entury" pitchFamily="18" charset="0"/>
                    <a:cs typeface="Times New Roman" pitchFamily="18" charset="0"/>
                  </a:rPr>
                  <a:t>Администрация города Батайска</a:t>
                </a:r>
              </a:p>
            </p:txBody>
          </p:sp>
        </p:grpSp>
        <p:pic>
          <p:nvPicPr>
            <p:cNvPr id="7" name="Picture 13" descr="F:\Документы\АРО\Выборы мэра г.Батайска 2013\Отчет мэра 2012\logo.jpg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37546" y="5643554"/>
              <a:ext cx="785928" cy="1112593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Box 64"/>
          <p:cNvSpPr txBox="1"/>
          <p:nvPr/>
        </p:nvSpPr>
        <p:spPr>
          <a:xfrm>
            <a:off x="0" y="142854"/>
            <a:ext cx="9144000" cy="584765"/>
          </a:xfrm>
          <a:prstGeom prst="rect">
            <a:avLst/>
          </a:prstGeom>
          <a:noFill/>
        </p:spPr>
        <p:txBody>
          <a:bodyPr lIns="91429" tIns="45715" rIns="91429" bIns="45715">
            <a:spAutoFit/>
          </a:bodyPr>
          <a:lstStyle/>
          <a:p>
            <a:pPr algn="ctr" eaLnBrk="1" hangingPunct="1">
              <a:defRPr/>
            </a:pPr>
            <a:r>
              <a:rPr lang="ru-RU" sz="3200" b="1" i="1" dirty="0">
                <a:ln w="18000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Налоговая недоимка</a:t>
            </a:r>
          </a:p>
        </p:txBody>
      </p:sp>
      <p:grpSp>
        <p:nvGrpSpPr>
          <p:cNvPr id="11267" name="Группа 21"/>
          <p:cNvGrpSpPr>
            <a:grpSpLocks/>
          </p:cNvGrpSpPr>
          <p:nvPr/>
        </p:nvGrpSpPr>
        <p:grpSpPr bwMode="auto">
          <a:xfrm>
            <a:off x="-307975" y="5643563"/>
            <a:ext cx="9451975" cy="1112837"/>
            <a:chOff x="-333412" y="5643554"/>
            <a:chExt cx="10239412" cy="1112593"/>
          </a:xfrm>
        </p:grpSpPr>
        <p:grpSp>
          <p:nvGrpSpPr>
            <p:cNvPr id="11269" name="Группа 20"/>
            <p:cNvGrpSpPr>
              <a:grpSpLocks/>
            </p:cNvGrpSpPr>
            <p:nvPr/>
          </p:nvGrpSpPr>
          <p:grpSpPr bwMode="auto">
            <a:xfrm>
              <a:off x="-333412" y="6214927"/>
              <a:ext cx="10239412" cy="461819"/>
              <a:chOff x="-333412" y="6214660"/>
              <a:chExt cx="10239412" cy="461567"/>
            </a:xfrm>
          </p:grpSpPr>
          <p:cxnSp>
            <p:nvCxnSpPr>
              <p:cNvPr id="33" name="Прямая соединительная линия 32"/>
              <p:cNvCxnSpPr/>
              <p:nvPr/>
            </p:nvCxnSpPr>
            <p:spPr bwMode="auto">
              <a:xfrm>
                <a:off x="220" y="6214660"/>
                <a:ext cx="9905780" cy="0"/>
              </a:xfrm>
              <a:prstGeom prst="line">
                <a:avLst/>
              </a:prstGeom>
              <a:ln/>
            </p:spPr>
            <p:style>
              <a:lnRef idx="2">
                <a:schemeClr val="accent5"/>
              </a:lnRef>
              <a:fillRef idx="0">
                <a:schemeClr val="accent5"/>
              </a:fillRef>
              <a:effectRef idx="1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26" name="TextBox 25"/>
              <p:cNvSpPr txBox="1"/>
              <p:nvPr/>
            </p:nvSpPr>
            <p:spPr>
              <a:xfrm>
                <a:off x="-333412" y="6214814"/>
                <a:ext cx="9906000" cy="461413"/>
              </a:xfrm>
              <a:prstGeom prst="rect">
                <a:avLst/>
              </a:prstGeom>
              <a:noFill/>
            </p:spPr>
            <p:txBody>
              <a:bodyPr>
                <a:spAutoFit/>
                <a:scene3d>
                  <a:camera prst="orthographicFront"/>
                  <a:lightRig rig="glow" dir="tl">
                    <a:rot lat="0" lon="0" rev="5400000"/>
                  </a:lightRig>
                </a:scene3d>
                <a:sp3d contourW="12700">
                  <a:bevelT w="25400" h="25400"/>
                  <a:contourClr>
                    <a:schemeClr val="accent6">
                      <a:shade val="73000"/>
                    </a:schemeClr>
                  </a:contourClr>
                </a:sp3d>
              </a:bodyPr>
              <a:lstStyle/>
              <a:p>
                <a:pPr marL="1257300" algn="ctr" eaLnBrk="1" hangingPunct="1">
                  <a:defRPr/>
                </a:pPr>
                <a:r>
                  <a:rPr lang="ru-RU" sz="2400" b="1" dirty="0">
                    <a:ln w="11430"/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entury" pitchFamily="18" charset="0"/>
                    <a:cs typeface="Times New Roman" pitchFamily="18" charset="0"/>
                  </a:rPr>
                  <a:t>Администрация города Батайска</a:t>
                </a:r>
              </a:p>
            </p:txBody>
          </p:sp>
        </p:grpSp>
        <p:pic>
          <p:nvPicPr>
            <p:cNvPr id="24" name="Picture 13" descr="F:\Документы\АРО\Выборы мэра г.Батайска 2013\Отчет мэра 2012\logo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7546" y="5643554"/>
              <a:ext cx="785928" cy="1112593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graphicFrame>
        <p:nvGraphicFramePr>
          <p:cNvPr id="14" name="Схема 13"/>
          <p:cNvGraphicFramePr/>
          <p:nvPr/>
        </p:nvGraphicFramePr>
        <p:xfrm>
          <a:off x="681376" y="857233"/>
          <a:ext cx="7517476" cy="44291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152400"/>
            <a:ext cx="6629400" cy="903288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r>
              <a:rPr lang="ru-RU" altLang="ru-RU" sz="2800" smtClean="0">
                <a:latin typeface="Arial Black" panose="020B0A04020102020204" pitchFamily="34" charset="0"/>
              </a:rPr>
              <a:t>Структура расходов бюджета города Батайска за 2016 год</a:t>
            </a:r>
          </a:p>
        </p:txBody>
      </p:sp>
      <p:graphicFrame>
        <p:nvGraphicFramePr>
          <p:cNvPr id="2" name="Object 5"/>
          <p:cNvGraphicFramePr>
            <a:graphicFrameLocks noChangeAspect="1"/>
          </p:cNvGraphicFramePr>
          <p:nvPr/>
        </p:nvGraphicFramePr>
        <p:xfrm>
          <a:off x="-23813" y="457200"/>
          <a:ext cx="8774113" cy="5626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2052" name="Группа 61"/>
          <p:cNvGrpSpPr>
            <a:grpSpLocks/>
          </p:cNvGrpSpPr>
          <p:nvPr/>
        </p:nvGrpSpPr>
        <p:grpSpPr bwMode="auto">
          <a:xfrm>
            <a:off x="-307975" y="5745163"/>
            <a:ext cx="9451975" cy="1112837"/>
            <a:chOff x="-333412" y="5643554"/>
            <a:chExt cx="10239412" cy="1112593"/>
          </a:xfrm>
        </p:grpSpPr>
        <p:grpSp>
          <p:nvGrpSpPr>
            <p:cNvPr id="2053" name="Группа 20"/>
            <p:cNvGrpSpPr>
              <a:grpSpLocks/>
            </p:cNvGrpSpPr>
            <p:nvPr/>
          </p:nvGrpSpPr>
          <p:grpSpPr bwMode="auto">
            <a:xfrm>
              <a:off x="-333412" y="6214927"/>
              <a:ext cx="10239412" cy="461819"/>
              <a:chOff x="-333412" y="6214660"/>
              <a:chExt cx="10239412" cy="461567"/>
            </a:xfrm>
          </p:grpSpPr>
          <p:cxnSp>
            <p:nvCxnSpPr>
              <p:cNvPr id="10" name="Прямая соединительная линия 9"/>
              <p:cNvCxnSpPr/>
              <p:nvPr/>
            </p:nvCxnSpPr>
            <p:spPr bwMode="auto">
              <a:xfrm>
                <a:off x="220" y="6214660"/>
                <a:ext cx="9905780" cy="0"/>
              </a:xfrm>
              <a:prstGeom prst="line">
                <a:avLst/>
              </a:prstGeom>
              <a:ln/>
            </p:spPr>
            <p:style>
              <a:lnRef idx="2">
                <a:schemeClr val="accent5"/>
              </a:lnRef>
              <a:fillRef idx="0">
                <a:schemeClr val="accent5"/>
              </a:fillRef>
              <a:effectRef idx="1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8" name="TextBox 7"/>
              <p:cNvSpPr txBox="1"/>
              <p:nvPr/>
            </p:nvSpPr>
            <p:spPr>
              <a:xfrm>
                <a:off x="-333412" y="6214814"/>
                <a:ext cx="9906000" cy="461413"/>
              </a:xfrm>
              <a:prstGeom prst="rect">
                <a:avLst/>
              </a:prstGeom>
              <a:noFill/>
            </p:spPr>
            <p:txBody>
              <a:bodyPr>
                <a:spAutoFit/>
                <a:scene3d>
                  <a:camera prst="orthographicFront"/>
                  <a:lightRig rig="glow" dir="tl">
                    <a:rot lat="0" lon="0" rev="5400000"/>
                  </a:lightRig>
                </a:scene3d>
                <a:sp3d contourW="12700">
                  <a:bevelT w="25400" h="25400"/>
                  <a:contourClr>
                    <a:schemeClr val="accent6">
                      <a:shade val="73000"/>
                    </a:schemeClr>
                  </a:contourClr>
                </a:sp3d>
              </a:bodyPr>
              <a:lstStyle/>
              <a:p>
                <a:pPr marL="1257300" algn="ctr" eaLnBrk="1" hangingPunct="1">
                  <a:defRPr/>
                </a:pPr>
                <a:r>
                  <a:rPr lang="ru-RU" sz="2400" b="1" dirty="0">
                    <a:ln w="11430"/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entury" pitchFamily="18" charset="0"/>
                    <a:cs typeface="Times New Roman" pitchFamily="18" charset="0"/>
                  </a:rPr>
                  <a:t>Администрация города Батайска</a:t>
                </a:r>
              </a:p>
            </p:txBody>
          </p:sp>
        </p:grpSp>
        <p:pic>
          <p:nvPicPr>
            <p:cNvPr id="6" name="Picture 13" descr="F:\Документы\АРО\Выборы мэра г.Батайска 2013\Отчет мэра 2012\logo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37546" y="5643554"/>
              <a:ext cx="785928" cy="1112593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890</TotalTime>
  <Words>142</Words>
  <Application>Microsoft Office PowerPoint</Application>
  <PresentationFormat>Экран (4:3)</PresentationFormat>
  <Paragraphs>47</Paragraphs>
  <Slides>7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Arial Black</vt:lpstr>
      <vt:lpstr>Century</vt:lpstr>
      <vt:lpstr>Georgia</vt:lpstr>
      <vt:lpstr>Times New Roman</vt:lpstr>
      <vt:lpstr>Trebuchet MS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Владимир</dc:creator>
  <cp:lastModifiedBy>Владимир</cp:lastModifiedBy>
  <cp:revision>151</cp:revision>
  <cp:lastPrinted>1601-01-01T00:00:00Z</cp:lastPrinted>
  <dcterms:created xsi:type="dcterms:W3CDTF">1601-01-01T00:00:00Z</dcterms:created>
  <dcterms:modified xsi:type="dcterms:W3CDTF">2017-03-13T14:40:22Z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