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64" r:id="rId2"/>
    <p:sldId id="304" r:id="rId3"/>
    <p:sldId id="303" r:id="rId4"/>
    <p:sldId id="305" r:id="rId5"/>
    <p:sldId id="306" r:id="rId6"/>
    <p:sldId id="307" r:id="rId7"/>
    <p:sldId id="308" r:id="rId8"/>
    <p:sldId id="309" r:id="rId9"/>
    <p:sldId id="311" r:id="rId10"/>
    <p:sldId id="312" r:id="rId11"/>
    <p:sldId id="313" r:id="rId12"/>
    <p:sldId id="314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0066"/>
    <a:srgbClr val="3319D1"/>
    <a:srgbClr val="3611BF"/>
    <a:srgbClr val="FF3399"/>
    <a:srgbClr val="B7531B"/>
    <a:srgbClr val="C0C2EA"/>
    <a:srgbClr val="4AAF21"/>
    <a:srgbClr val="797DD1"/>
    <a:srgbClr val="DEF1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02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8283671500250853E-2"/>
          <c:y val="0.16431258592675921"/>
          <c:w val="0.88888888888889084"/>
          <c:h val="0.7625899280575539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FFFF"/>
            </a:solidFill>
            <a:ln w="1269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FFFF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008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8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701788335780083E-2"/>
                  <c:y val="6.06060606060607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090195293384935E-2"/>
                  <c:y val="0.1666666666666667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057466500900118E-3"/>
                  <c:y val="-5.63410562888269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484051335688666E-2"/>
                  <c:y val="-5.42221636076964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236447062823326E-3"/>
                  <c:y val="-4.854450011930332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587529976019313E-2"/>
                  <c:y val="-2.5252525252525255E-3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НДФЛ</c:v>
                </c:pt>
                <c:pt idx="1">
                  <c:v>Земналог</c:v>
                </c:pt>
                <c:pt idx="2">
                  <c:v>Налоги на сов. доход</c:v>
                </c:pt>
                <c:pt idx="3">
                  <c:v>Аренда землю</c:v>
                </c:pt>
                <c:pt idx="4">
                  <c:v>Трансп.налог</c:v>
                </c:pt>
                <c:pt idx="5">
                  <c:v>прочие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783514.2</c:v>
                </c:pt>
                <c:pt idx="1">
                  <c:v>261901</c:v>
                </c:pt>
                <c:pt idx="2">
                  <c:v>217500.2</c:v>
                </c:pt>
                <c:pt idx="3">
                  <c:v>169459</c:v>
                </c:pt>
                <c:pt idx="4">
                  <c:v>153450</c:v>
                </c:pt>
                <c:pt idx="5">
                  <c:v>191797.1</c:v>
                </c:pt>
              </c:numCache>
            </c:numRef>
          </c:val>
        </c:ser>
        <c:dLbls>
          <c:showVal val="1"/>
        </c:dLbls>
        <c:gapDepth val="0"/>
        <c:shape val="box"/>
        <c:axId val="106529152"/>
        <c:axId val="106530688"/>
        <c:axId val="0"/>
      </c:bar3DChart>
      <c:catAx>
        <c:axId val="106529152"/>
        <c:scaling>
          <c:orientation val="minMax"/>
        </c:scaling>
        <c:axPos val="b"/>
        <c:numFmt formatCode="General" sourceLinked="1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06530688"/>
        <c:crosses val="autoZero"/>
        <c:auto val="1"/>
        <c:lblAlgn val="ctr"/>
        <c:lblOffset val="100"/>
        <c:tickLblSkip val="1"/>
        <c:tickMarkSkip val="1"/>
      </c:catAx>
      <c:valAx>
        <c:axId val="106530688"/>
        <c:scaling>
          <c:orientation val="minMax"/>
        </c:scaling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10652915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 b="1" i="0" u="none" strike="noStrike" spc="0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муниципальной собственности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202,6</a:t>
          </a: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pPr algn="ctr"/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pPr algn="ctr"/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783,5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Земельный налог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Акцизы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Финансовая помощь из областного бюджета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4 713,5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510,2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6" custLinFactNeighborY="-209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6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4C9AC-A51D-4CB3-B90C-81613B884582}" type="presOf" srcId="{E313B81E-1751-4C21-8155-E4E5788F26D3}" destId="{3D57390B-957B-42E2-9EEB-3D286DE16B84}" srcOrd="0" destOrd="0" presId="urn:microsoft.com/office/officeart/2005/8/layout/vList4#1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0346E3E0-CF8E-42DD-8166-40C0F3B91EC7}" type="presOf" srcId="{0B9B2A67-3308-4738-A989-277DB42E2389}" destId="{6DB89233-6C18-422C-8D76-B2F98DAF26EC}" srcOrd="1" destOrd="0" presId="urn:microsoft.com/office/officeart/2005/8/layout/vList4#1"/>
    <dgm:cxn modelId="{BF70FC7E-4799-46DF-B0B4-979415E3D166}" type="presOf" srcId="{0CB101B1-31FC-4497-B774-302BD4E2A2CB}" destId="{67233FA9-89F9-43A8-9F80-99BA1DBCD9E3}" srcOrd="0" destOrd="0" presId="urn:microsoft.com/office/officeart/2005/8/layout/vList4#1"/>
    <dgm:cxn modelId="{9924C4AE-B950-4EB0-9CE6-53DEEC0A578D}" type="presOf" srcId="{C97DEE32-CB06-4791-BCBA-64AB4E8F81A7}" destId="{3EACFEE0-BEE7-4E7A-8CB3-5254697BDBB8}" srcOrd="1" destOrd="0" presId="urn:microsoft.com/office/officeart/2005/8/layout/vList4#1"/>
    <dgm:cxn modelId="{BBC12813-F74F-442E-AB55-A69270E7B053}" type="presOf" srcId="{227A101D-8088-4F21-A936-43AB877355D2}" destId="{B17E2703-ED7C-40C1-AA5F-205C0BB9EA84}" srcOrd="0" destOrd="0" presId="urn:microsoft.com/office/officeart/2005/8/layout/vList4#1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CE88797A-8452-4581-BD95-5D4266718040}" type="presOf" srcId="{C97DEE32-CB06-4791-BCBA-64AB4E8F81A7}" destId="{D4719953-BCF8-4147-BA01-5072633CA648}" srcOrd="0" destOrd="0" presId="urn:microsoft.com/office/officeart/2005/8/layout/vList4#1"/>
    <dgm:cxn modelId="{074D2E98-D167-4731-9C81-EB6B76C0DE5E}" type="presOf" srcId="{8061A499-68BB-4517-AEA3-079F9BE298A5}" destId="{15C59F69-595E-4B67-B539-081BDD40D04C}" srcOrd="1" destOrd="0" presId="urn:microsoft.com/office/officeart/2005/8/layout/vList4#1"/>
    <dgm:cxn modelId="{C35AA735-C701-408E-8DC1-723390619F08}" type="presOf" srcId="{8061A499-68BB-4517-AEA3-079F9BE298A5}" destId="{681E65EC-7E48-44FF-9933-C4F2C62D5FC2}" srcOrd="0" destOrd="0" presId="urn:microsoft.com/office/officeart/2005/8/layout/vList4#1"/>
    <dgm:cxn modelId="{361C8347-2224-4329-A0A4-D76A8574D35D}" type="presOf" srcId="{0CB101B1-31FC-4497-B774-302BD4E2A2CB}" destId="{ED0EA491-65AE-4061-9E58-F527A96B4B18}" srcOrd="1" destOrd="0" presId="urn:microsoft.com/office/officeart/2005/8/layout/vList4#1"/>
    <dgm:cxn modelId="{FBF35289-5D3D-47D2-BC83-0E3108BD3A94}" type="presOf" srcId="{68068276-3353-4C66-B853-CC5F797C3845}" destId="{55312841-41DD-44DE-9A9C-3DB5A027B561}" srcOrd="1" destOrd="0" presId="urn:microsoft.com/office/officeart/2005/8/layout/vList4#1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E4BA226-7362-4012-9D9E-D097FA1CA1C1}" type="presOf" srcId="{0B9B2A67-3308-4738-A989-277DB42E2389}" destId="{3AE17446-860D-4EED-9858-81EAAEE74108}" srcOrd="0" destOrd="0" presId="urn:microsoft.com/office/officeart/2005/8/layout/vList4#1"/>
    <dgm:cxn modelId="{01FDE79D-15A7-4276-9826-1A74EA2ED95F}" type="presOf" srcId="{E313B81E-1751-4C21-8155-E4E5788F26D3}" destId="{ECE55AF3-693F-4ADA-963D-E4F57667994B}" srcOrd="1" destOrd="0" presId="urn:microsoft.com/office/officeart/2005/8/layout/vList4#1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DAA06F0C-E3B7-45BD-B337-2608C8A46552}" type="presOf" srcId="{68068276-3353-4C66-B853-CC5F797C3845}" destId="{1331ED41-3DD3-4EE3-8258-251B37A8AA34}" srcOrd="0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D76CE780-6238-44BF-B2FA-A71D301B49B7}" type="presParOf" srcId="{B17E2703-ED7C-40C1-AA5F-205C0BB9EA84}" destId="{72FA62D0-0599-45E8-836F-576228845A69}" srcOrd="0" destOrd="0" presId="urn:microsoft.com/office/officeart/2005/8/layout/vList4#1"/>
    <dgm:cxn modelId="{0DA16F8C-8545-4B85-98B1-6ACD25E69DA2}" type="presParOf" srcId="{72FA62D0-0599-45E8-836F-576228845A69}" destId="{1331ED41-3DD3-4EE3-8258-251B37A8AA34}" srcOrd="0" destOrd="0" presId="urn:microsoft.com/office/officeart/2005/8/layout/vList4#1"/>
    <dgm:cxn modelId="{9A1F8BB3-1310-426E-9988-0A9000FF87BC}" type="presParOf" srcId="{72FA62D0-0599-45E8-836F-576228845A69}" destId="{8742C5EE-2DD0-46E4-AB75-87A4D25F8D62}" srcOrd="1" destOrd="0" presId="urn:microsoft.com/office/officeart/2005/8/layout/vList4#1"/>
    <dgm:cxn modelId="{2DE28C39-EB78-4AE8-9B87-AF34B07950D1}" type="presParOf" srcId="{72FA62D0-0599-45E8-836F-576228845A69}" destId="{55312841-41DD-44DE-9A9C-3DB5A027B561}" srcOrd="2" destOrd="0" presId="urn:microsoft.com/office/officeart/2005/8/layout/vList4#1"/>
    <dgm:cxn modelId="{75F0D1E3-7FBE-4D53-A7B0-C75D0DDDB459}" type="presParOf" srcId="{B17E2703-ED7C-40C1-AA5F-205C0BB9EA84}" destId="{F66298ED-D5A6-459E-9653-B88A0D7DE72D}" srcOrd="1" destOrd="0" presId="urn:microsoft.com/office/officeart/2005/8/layout/vList4#1"/>
    <dgm:cxn modelId="{81D509F1-D146-45F7-A576-395128966380}" type="presParOf" srcId="{B17E2703-ED7C-40C1-AA5F-205C0BB9EA84}" destId="{94272FED-D994-4743-844C-5070BB732343}" srcOrd="2" destOrd="0" presId="urn:microsoft.com/office/officeart/2005/8/layout/vList4#1"/>
    <dgm:cxn modelId="{8A99F13D-3875-4F23-8030-6A42B56A421B}" type="presParOf" srcId="{94272FED-D994-4743-844C-5070BB732343}" destId="{3D57390B-957B-42E2-9EEB-3D286DE16B84}" srcOrd="0" destOrd="0" presId="urn:microsoft.com/office/officeart/2005/8/layout/vList4#1"/>
    <dgm:cxn modelId="{5FC614C6-BDF7-46FF-B8CD-A3003F0A57BD}" type="presParOf" srcId="{94272FED-D994-4743-844C-5070BB732343}" destId="{DC3D1057-3911-49DC-8B4B-4F8305BF098A}" srcOrd="1" destOrd="0" presId="urn:microsoft.com/office/officeart/2005/8/layout/vList4#1"/>
    <dgm:cxn modelId="{985F4520-1806-4D6D-AECE-37EA25C0D5BC}" type="presParOf" srcId="{94272FED-D994-4743-844C-5070BB732343}" destId="{ECE55AF3-693F-4ADA-963D-E4F57667994B}" srcOrd="2" destOrd="0" presId="urn:microsoft.com/office/officeart/2005/8/layout/vList4#1"/>
    <dgm:cxn modelId="{4AAD451E-5417-4F44-B49A-F920F5D54E92}" type="presParOf" srcId="{B17E2703-ED7C-40C1-AA5F-205C0BB9EA84}" destId="{A2C514FB-D7EB-4AA8-B2BD-147960D9F9FC}" srcOrd="3" destOrd="0" presId="urn:microsoft.com/office/officeart/2005/8/layout/vList4#1"/>
    <dgm:cxn modelId="{ACFF85F3-B58A-4BD8-999F-8764FCB5ABC1}" type="presParOf" srcId="{B17E2703-ED7C-40C1-AA5F-205C0BB9EA84}" destId="{4C4B47A0-B25E-4991-B2ED-6AC55F32B923}" srcOrd="4" destOrd="0" presId="urn:microsoft.com/office/officeart/2005/8/layout/vList4#1"/>
    <dgm:cxn modelId="{9D61AFF1-9CB7-4869-B19D-C358C375B292}" type="presParOf" srcId="{4C4B47A0-B25E-4991-B2ED-6AC55F32B923}" destId="{D4719953-BCF8-4147-BA01-5072633CA648}" srcOrd="0" destOrd="0" presId="urn:microsoft.com/office/officeart/2005/8/layout/vList4#1"/>
    <dgm:cxn modelId="{9F4FB3A8-2A9D-4DF1-9A8F-6AB5D6D159A4}" type="presParOf" srcId="{4C4B47A0-B25E-4991-B2ED-6AC55F32B923}" destId="{10414709-A3FF-419B-8BA0-6B96893FDF2B}" srcOrd="1" destOrd="0" presId="urn:microsoft.com/office/officeart/2005/8/layout/vList4#1"/>
    <dgm:cxn modelId="{C22CA1DA-696B-45E1-BAE8-1752A3BFB536}" type="presParOf" srcId="{4C4B47A0-B25E-4991-B2ED-6AC55F32B923}" destId="{3EACFEE0-BEE7-4E7A-8CB3-5254697BDBB8}" srcOrd="2" destOrd="0" presId="urn:microsoft.com/office/officeart/2005/8/layout/vList4#1"/>
    <dgm:cxn modelId="{D073E3AC-F87A-4EDA-B245-DDF64027C4E9}" type="presParOf" srcId="{B17E2703-ED7C-40C1-AA5F-205C0BB9EA84}" destId="{10A85B69-F88F-4A3C-900B-DFE86B169A12}" srcOrd="5" destOrd="0" presId="urn:microsoft.com/office/officeart/2005/8/layout/vList4#1"/>
    <dgm:cxn modelId="{A3760B4E-4386-4087-8BDE-E42CE24B3ED9}" type="presParOf" srcId="{B17E2703-ED7C-40C1-AA5F-205C0BB9EA84}" destId="{931DB2C6-6A18-4320-B852-C2613EDB2FA8}" srcOrd="6" destOrd="0" presId="urn:microsoft.com/office/officeart/2005/8/layout/vList4#1"/>
    <dgm:cxn modelId="{AFCCEEDC-20D7-40BB-AC90-98E0CB5C7DD2}" type="presParOf" srcId="{931DB2C6-6A18-4320-B852-C2613EDB2FA8}" destId="{67233FA9-89F9-43A8-9F80-99BA1DBCD9E3}" srcOrd="0" destOrd="0" presId="urn:microsoft.com/office/officeart/2005/8/layout/vList4#1"/>
    <dgm:cxn modelId="{4102C689-0129-4FAE-8F62-D6F87604E98D}" type="presParOf" srcId="{931DB2C6-6A18-4320-B852-C2613EDB2FA8}" destId="{B43CAF5A-DF0E-47F1-8B84-50B2394B9328}" srcOrd="1" destOrd="0" presId="urn:microsoft.com/office/officeart/2005/8/layout/vList4#1"/>
    <dgm:cxn modelId="{9C1FD4B8-ADE0-4A49-AF2D-FFAD50DBB6F0}" type="presParOf" srcId="{931DB2C6-6A18-4320-B852-C2613EDB2FA8}" destId="{ED0EA491-65AE-4061-9E58-F527A96B4B18}" srcOrd="2" destOrd="0" presId="urn:microsoft.com/office/officeart/2005/8/layout/vList4#1"/>
    <dgm:cxn modelId="{F136D112-A37C-49EE-AEBF-6B424F0E946A}" type="presParOf" srcId="{B17E2703-ED7C-40C1-AA5F-205C0BB9EA84}" destId="{5D375768-0ECA-4AFD-96FD-19990CEB488B}" srcOrd="7" destOrd="0" presId="urn:microsoft.com/office/officeart/2005/8/layout/vList4#1"/>
    <dgm:cxn modelId="{2B9C2D3B-4194-44FA-AC58-3E68B51533D9}" type="presParOf" srcId="{B17E2703-ED7C-40C1-AA5F-205C0BB9EA84}" destId="{7D4D5190-7A99-4EE3-BF13-894BFF6BFA1A}" srcOrd="8" destOrd="0" presId="urn:microsoft.com/office/officeart/2005/8/layout/vList4#1"/>
    <dgm:cxn modelId="{1F5C0592-A064-410B-901D-8590519B18E5}" type="presParOf" srcId="{7D4D5190-7A99-4EE3-BF13-894BFF6BFA1A}" destId="{681E65EC-7E48-44FF-9933-C4F2C62D5FC2}" srcOrd="0" destOrd="0" presId="urn:microsoft.com/office/officeart/2005/8/layout/vList4#1"/>
    <dgm:cxn modelId="{A49E2CA8-F332-432F-BBEA-5D348F27C3C3}" type="presParOf" srcId="{7D4D5190-7A99-4EE3-BF13-894BFF6BFA1A}" destId="{7DE197FE-AADA-44C3-8B2B-CF16D12E116A}" srcOrd="1" destOrd="0" presId="urn:microsoft.com/office/officeart/2005/8/layout/vList4#1"/>
    <dgm:cxn modelId="{67EEA13E-C552-4237-B2E1-F1B60613CBFC}" type="presParOf" srcId="{7D4D5190-7A99-4EE3-BF13-894BFF6BFA1A}" destId="{15C59F69-595E-4B67-B539-081BDD40D04C}" srcOrd="2" destOrd="0" presId="urn:microsoft.com/office/officeart/2005/8/layout/vList4#1"/>
    <dgm:cxn modelId="{3DF82974-3252-4F5B-AF95-1C1C51A5CD7A}" type="presParOf" srcId="{B17E2703-ED7C-40C1-AA5F-205C0BB9EA84}" destId="{6AFA3499-CF7C-4437-BB77-60DAFC4E26ED}" srcOrd="9" destOrd="0" presId="urn:microsoft.com/office/officeart/2005/8/layout/vList4#1"/>
    <dgm:cxn modelId="{9EB9AF34-B9A8-4D23-91A4-A0D6BCE8AA47}" type="presParOf" srcId="{B17E2703-ED7C-40C1-AA5F-205C0BB9EA84}" destId="{8A66E07E-A0AF-47B7-92C7-CC6CC7F443E5}" srcOrd="10" destOrd="0" presId="urn:microsoft.com/office/officeart/2005/8/layout/vList4#1"/>
    <dgm:cxn modelId="{0C2C8F60-F376-4CB9-9566-093516B764E1}" type="presParOf" srcId="{8A66E07E-A0AF-47B7-92C7-CC6CC7F443E5}" destId="{3AE17446-860D-4EED-9858-81EAAEE74108}" srcOrd="0" destOrd="0" presId="urn:microsoft.com/office/officeart/2005/8/layout/vList4#1"/>
    <dgm:cxn modelId="{65111A64-809F-428E-8E18-6132C5C40707}" type="presParOf" srcId="{8A66E07E-A0AF-47B7-92C7-CC6CC7F443E5}" destId="{59208E79-B8A7-477C-B741-F3EAF6407C81}" srcOrd="1" destOrd="0" presId="urn:microsoft.com/office/officeart/2005/8/layout/vList4#1"/>
    <dgm:cxn modelId="{E6765345-E1EA-4D3F-A493-F179DAE00457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884,6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4 357,6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Здравоохранение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439,9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Дорожный фонд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230,8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183,5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391,4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7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7" custScaleY="85848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7"/>
      <dgm:spPr>
        <a:blipFill rotWithShape="0">
          <a:blip xmlns:r="http://schemas.openxmlformats.org/officeDocument/2006/relationships" r:embed="rId6">
            <a:lum bright="-8000" contrast="35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E0166-00E2-489A-9649-2D95C675DA79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5E2FD305-2DE5-4DC7-B0E7-854ABFC5C475}" type="presOf" srcId="{E313B81E-1751-4C21-8155-E4E5788F26D3}" destId="{ECE55AF3-693F-4ADA-963D-E4F57667994B}" srcOrd="1" destOrd="0" presId="urn:microsoft.com/office/officeart/2005/8/layout/vList4#2"/>
    <dgm:cxn modelId="{B8F8770D-8F22-46DC-9310-A143F71493E8}" type="presOf" srcId="{68068276-3353-4C66-B853-CC5F797C3845}" destId="{1331ED41-3DD3-4EE3-8258-251B37A8AA34}" srcOrd="0" destOrd="0" presId="urn:microsoft.com/office/officeart/2005/8/layout/vList4#2"/>
    <dgm:cxn modelId="{BFB7B4B9-C074-48A3-BAA2-1D4BB50C430F}" type="presOf" srcId="{61D99D17-2746-4EA0-AD49-B2201E3298AB}" destId="{0CE79A18-16FB-4FBF-9129-D4AB1E2AEE32}" srcOrd="0" destOrd="0" presId="urn:microsoft.com/office/officeart/2005/8/layout/vList4#2"/>
    <dgm:cxn modelId="{B79178AC-BA42-46CC-98F2-C356B02E82D7}" type="presOf" srcId="{0CB101B1-31FC-4497-B774-302BD4E2A2CB}" destId="{ED0EA491-65AE-4061-9E58-F527A96B4B18}" srcOrd="1" destOrd="0" presId="urn:microsoft.com/office/officeart/2005/8/layout/vList4#2"/>
    <dgm:cxn modelId="{277F1F5C-8807-4419-BC28-D23975E3147F}" type="presOf" srcId="{0B9B2A67-3308-4738-A989-277DB42E2389}" destId="{3AE17446-860D-4EED-9858-81EAAEE74108}" srcOrd="0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F3FFA467-3C67-4279-9F97-4D57D2525C58}" type="presOf" srcId="{C97DEE32-CB06-4791-BCBA-64AB4E8F81A7}" destId="{3EACFEE0-BEE7-4E7A-8CB3-5254697BDBB8}" srcOrd="1" destOrd="0" presId="urn:microsoft.com/office/officeart/2005/8/layout/vList4#2"/>
    <dgm:cxn modelId="{F4C30E6A-83FB-4422-8EA3-31016674DD53}" type="presOf" srcId="{E313B81E-1751-4C21-8155-E4E5788F26D3}" destId="{3D57390B-957B-42E2-9EEB-3D286DE16B84}" srcOrd="0" destOrd="0" presId="urn:microsoft.com/office/officeart/2005/8/layout/vList4#2"/>
    <dgm:cxn modelId="{8C6A5B69-73C8-43AB-87EC-25F2C308FF33}" type="presOf" srcId="{68068276-3353-4C66-B853-CC5F797C3845}" destId="{55312841-41DD-44DE-9A9C-3DB5A027B561}" srcOrd="1" destOrd="0" presId="urn:microsoft.com/office/officeart/2005/8/layout/vList4#2"/>
    <dgm:cxn modelId="{C0555B50-6C90-40B6-AE1D-56BB71BF919A}" type="presOf" srcId="{61D99D17-2746-4EA0-AD49-B2201E3298AB}" destId="{4CE6E21C-486E-4E7A-97E6-FE3F941B762A}" srcOrd="1" destOrd="0" presId="urn:microsoft.com/office/officeart/2005/8/layout/vList4#2"/>
    <dgm:cxn modelId="{CA434A88-32A5-4C6D-AE34-B324BEC15C9C}" type="presOf" srcId="{227A101D-8088-4F21-A936-43AB877355D2}" destId="{B17E2703-ED7C-40C1-AA5F-205C0BB9EA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86162E55-1D30-4D04-A33C-2013C936B504}" type="presOf" srcId="{8061A499-68BB-4517-AEA3-079F9BE298A5}" destId="{15C59F69-595E-4B67-B539-081BDD40D04C}" srcOrd="1" destOrd="0" presId="urn:microsoft.com/office/officeart/2005/8/layout/vList4#2"/>
    <dgm:cxn modelId="{2FFF13D2-4E77-4CFF-9A31-0A14F3F2418D}" srcId="{227A101D-8088-4F21-A936-43AB877355D2}" destId="{61D99D17-2746-4EA0-AD49-B2201E3298AB}" srcOrd="6" destOrd="0" parTransId="{F346383C-8891-40C0-90C8-ECC53B07E9E8}" sibTransId="{6560EDE6-CC5A-4C9D-8A2C-2654E990D14A}"/>
    <dgm:cxn modelId="{50212629-2217-473A-95E7-AC9178C8DF42}" type="presOf" srcId="{8061A499-68BB-4517-AEA3-079F9BE298A5}" destId="{681E65EC-7E48-44FF-9933-C4F2C62D5FC2}" srcOrd="0" destOrd="0" presId="urn:microsoft.com/office/officeart/2005/8/layout/vList4#2"/>
    <dgm:cxn modelId="{25D0B63A-D087-42B8-92DC-71477670AFF2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3F784010-A1E0-4A0E-9140-616BC1FD927E}" type="presOf" srcId="{0B9B2A67-3308-4738-A989-277DB42E2389}" destId="{6DB89233-6C18-422C-8D76-B2F98DAF26EC}" srcOrd="1" destOrd="0" presId="urn:microsoft.com/office/officeart/2005/8/layout/vList4#2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0D7E511F-7B3D-4C21-A44B-785D87689588}" type="presOf" srcId="{C97DEE32-CB06-4791-BCBA-64AB4E8F81A7}" destId="{D4719953-BCF8-4147-BA01-5072633CA648}" srcOrd="0" destOrd="0" presId="urn:microsoft.com/office/officeart/2005/8/layout/vList4#2"/>
    <dgm:cxn modelId="{90CA74DB-DE37-4E9B-9DE6-20E3CDAEB61D}" type="presParOf" srcId="{B17E2703-ED7C-40C1-AA5F-205C0BB9EA84}" destId="{72FA62D0-0599-45E8-836F-576228845A69}" srcOrd="0" destOrd="0" presId="urn:microsoft.com/office/officeart/2005/8/layout/vList4#2"/>
    <dgm:cxn modelId="{42494B5E-FD59-4C7C-89E0-50E367BBBB6B}" type="presParOf" srcId="{72FA62D0-0599-45E8-836F-576228845A69}" destId="{1331ED41-3DD3-4EE3-8258-251B37A8AA34}" srcOrd="0" destOrd="0" presId="urn:microsoft.com/office/officeart/2005/8/layout/vList4#2"/>
    <dgm:cxn modelId="{CD173EFF-3432-4F33-92A6-F281857D732D}" type="presParOf" srcId="{72FA62D0-0599-45E8-836F-576228845A69}" destId="{8742C5EE-2DD0-46E4-AB75-87A4D25F8D62}" srcOrd="1" destOrd="0" presId="urn:microsoft.com/office/officeart/2005/8/layout/vList4#2"/>
    <dgm:cxn modelId="{95CAB185-F886-4E39-8600-44633C945947}" type="presParOf" srcId="{72FA62D0-0599-45E8-836F-576228845A69}" destId="{55312841-41DD-44DE-9A9C-3DB5A027B561}" srcOrd="2" destOrd="0" presId="urn:microsoft.com/office/officeart/2005/8/layout/vList4#2"/>
    <dgm:cxn modelId="{48DBD342-A42F-4DB1-B8FE-9BFF910C80BD}" type="presParOf" srcId="{B17E2703-ED7C-40C1-AA5F-205C0BB9EA84}" destId="{F66298ED-D5A6-459E-9653-B88A0D7DE72D}" srcOrd="1" destOrd="0" presId="urn:microsoft.com/office/officeart/2005/8/layout/vList4#2"/>
    <dgm:cxn modelId="{51B58D7A-299D-4EDA-A3CA-6399B57DA84F}" type="presParOf" srcId="{B17E2703-ED7C-40C1-AA5F-205C0BB9EA84}" destId="{94272FED-D994-4743-844C-5070BB732343}" srcOrd="2" destOrd="0" presId="urn:microsoft.com/office/officeart/2005/8/layout/vList4#2"/>
    <dgm:cxn modelId="{9EC57323-35A2-45D0-9E9B-979D5FD66246}" type="presParOf" srcId="{94272FED-D994-4743-844C-5070BB732343}" destId="{3D57390B-957B-42E2-9EEB-3D286DE16B84}" srcOrd="0" destOrd="0" presId="urn:microsoft.com/office/officeart/2005/8/layout/vList4#2"/>
    <dgm:cxn modelId="{37521072-E691-4064-BE29-5A7675754BEA}" type="presParOf" srcId="{94272FED-D994-4743-844C-5070BB732343}" destId="{DC3D1057-3911-49DC-8B4B-4F8305BF098A}" srcOrd="1" destOrd="0" presId="urn:microsoft.com/office/officeart/2005/8/layout/vList4#2"/>
    <dgm:cxn modelId="{39939DC9-965A-4621-AC14-46C0C0E5F06F}" type="presParOf" srcId="{94272FED-D994-4743-844C-5070BB732343}" destId="{ECE55AF3-693F-4ADA-963D-E4F57667994B}" srcOrd="2" destOrd="0" presId="urn:microsoft.com/office/officeart/2005/8/layout/vList4#2"/>
    <dgm:cxn modelId="{6E1F2D54-6FA1-41E6-84B0-13F4F337B1B2}" type="presParOf" srcId="{B17E2703-ED7C-40C1-AA5F-205C0BB9EA84}" destId="{A2C514FB-D7EB-4AA8-B2BD-147960D9F9FC}" srcOrd="3" destOrd="0" presId="urn:microsoft.com/office/officeart/2005/8/layout/vList4#2"/>
    <dgm:cxn modelId="{6ABDD6E2-DEE2-485F-AEF5-6A1113F87159}" type="presParOf" srcId="{B17E2703-ED7C-40C1-AA5F-205C0BB9EA84}" destId="{4C4B47A0-B25E-4991-B2ED-6AC55F32B923}" srcOrd="4" destOrd="0" presId="urn:microsoft.com/office/officeart/2005/8/layout/vList4#2"/>
    <dgm:cxn modelId="{25DAB112-ED91-4752-9D1A-01EC2819E8EC}" type="presParOf" srcId="{4C4B47A0-B25E-4991-B2ED-6AC55F32B923}" destId="{D4719953-BCF8-4147-BA01-5072633CA648}" srcOrd="0" destOrd="0" presId="urn:microsoft.com/office/officeart/2005/8/layout/vList4#2"/>
    <dgm:cxn modelId="{9E6A00F3-6B6D-4FDE-BB7B-269BE6B9E44F}" type="presParOf" srcId="{4C4B47A0-B25E-4991-B2ED-6AC55F32B923}" destId="{10414709-A3FF-419B-8BA0-6B96893FDF2B}" srcOrd="1" destOrd="0" presId="urn:microsoft.com/office/officeart/2005/8/layout/vList4#2"/>
    <dgm:cxn modelId="{12BDD358-DA02-4FE5-BC98-F50686D042BC}" type="presParOf" srcId="{4C4B47A0-B25E-4991-B2ED-6AC55F32B923}" destId="{3EACFEE0-BEE7-4E7A-8CB3-5254697BDBB8}" srcOrd="2" destOrd="0" presId="urn:microsoft.com/office/officeart/2005/8/layout/vList4#2"/>
    <dgm:cxn modelId="{41B03BE3-79D8-416D-A3FE-B2860E4B1C1F}" type="presParOf" srcId="{B17E2703-ED7C-40C1-AA5F-205C0BB9EA84}" destId="{10A85B69-F88F-4A3C-900B-DFE86B169A12}" srcOrd="5" destOrd="0" presId="urn:microsoft.com/office/officeart/2005/8/layout/vList4#2"/>
    <dgm:cxn modelId="{B6E50CD7-09C1-4581-B805-B2C4D842A128}" type="presParOf" srcId="{B17E2703-ED7C-40C1-AA5F-205C0BB9EA84}" destId="{931DB2C6-6A18-4320-B852-C2613EDB2FA8}" srcOrd="6" destOrd="0" presId="urn:microsoft.com/office/officeart/2005/8/layout/vList4#2"/>
    <dgm:cxn modelId="{B9BD5698-6630-4BF7-BD8C-8DCDA388717A}" type="presParOf" srcId="{931DB2C6-6A18-4320-B852-C2613EDB2FA8}" destId="{67233FA9-89F9-43A8-9F80-99BA1DBCD9E3}" srcOrd="0" destOrd="0" presId="urn:microsoft.com/office/officeart/2005/8/layout/vList4#2"/>
    <dgm:cxn modelId="{71C2E118-C6A6-401F-B988-04A2FDE013A5}" type="presParOf" srcId="{931DB2C6-6A18-4320-B852-C2613EDB2FA8}" destId="{B43CAF5A-DF0E-47F1-8B84-50B2394B9328}" srcOrd="1" destOrd="0" presId="urn:microsoft.com/office/officeart/2005/8/layout/vList4#2"/>
    <dgm:cxn modelId="{BA9E776B-C00D-405A-B80E-B61BE1B28B27}" type="presParOf" srcId="{931DB2C6-6A18-4320-B852-C2613EDB2FA8}" destId="{ED0EA491-65AE-4061-9E58-F527A96B4B18}" srcOrd="2" destOrd="0" presId="urn:microsoft.com/office/officeart/2005/8/layout/vList4#2"/>
    <dgm:cxn modelId="{5AE493AB-8F34-48E9-89D5-2A98B1F6FDBA}" type="presParOf" srcId="{B17E2703-ED7C-40C1-AA5F-205C0BB9EA84}" destId="{5D375768-0ECA-4AFD-96FD-19990CEB488B}" srcOrd="7" destOrd="0" presId="urn:microsoft.com/office/officeart/2005/8/layout/vList4#2"/>
    <dgm:cxn modelId="{5FC7EFA4-32CC-461D-A069-15B0DBEAC8EF}" type="presParOf" srcId="{B17E2703-ED7C-40C1-AA5F-205C0BB9EA84}" destId="{7D4D5190-7A99-4EE3-BF13-894BFF6BFA1A}" srcOrd="8" destOrd="0" presId="urn:microsoft.com/office/officeart/2005/8/layout/vList4#2"/>
    <dgm:cxn modelId="{703D4CC3-DDAF-40E5-BCBC-0E91C574644C}" type="presParOf" srcId="{7D4D5190-7A99-4EE3-BF13-894BFF6BFA1A}" destId="{681E65EC-7E48-44FF-9933-C4F2C62D5FC2}" srcOrd="0" destOrd="0" presId="urn:microsoft.com/office/officeart/2005/8/layout/vList4#2"/>
    <dgm:cxn modelId="{E836352E-FE61-4762-9904-309F6FF9DCE4}" type="presParOf" srcId="{7D4D5190-7A99-4EE3-BF13-894BFF6BFA1A}" destId="{7DE197FE-AADA-44C3-8B2B-CF16D12E116A}" srcOrd="1" destOrd="0" presId="urn:microsoft.com/office/officeart/2005/8/layout/vList4#2"/>
    <dgm:cxn modelId="{B973C18E-9072-4400-9946-4A2D879DB1E6}" type="presParOf" srcId="{7D4D5190-7A99-4EE3-BF13-894BFF6BFA1A}" destId="{15C59F69-595E-4B67-B539-081BDD40D04C}" srcOrd="2" destOrd="0" presId="urn:microsoft.com/office/officeart/2005/8/layout/vList4#2"/>
    <dgm:cxn modelId="{57F9E64F-EE3F-4A31-A617-92C66F63BF5A}" type="presParOf" srcId="{B17E2703-ED7C-40C1-AA5F-205C0BB9EA84}" destId="{6AFA3499-CF7C-4437-BB77-60DAFC4E26ED}" srcOrd="9" destOrd="0" presId="urn:microsoft.com/office/officeart/2005/8/layout/vList4#2"/>
    <dgm:cxn modelId="{80807605-612E-4743-9ABF-1E04CB8F2A67}" type="presParOf" srcId="{B17E2703-ED7C-40C1-AA5F-205C0BB9EA84}" destId="{8A66E07E-A0AF-47B7-92C7-CC6CC7F443E5}" srcOrd="10" destOrd="0" presId="urn:microsoft.com/office/officeart/2005/8/layout/vList4#2"/>
    <dgm:cxn modelId="{F7D2F966-5DD1-4D64-A9EB-3296E1D8E899}" type="presParOf" srcId="{8A66E07E-A0AF-47B7-92C7-CC6CC7F443E5}" destId="{3AE17446-860D-4EED-9858-81EAAEE74108}" srcOrd="0" destOrd="0" presId="urn:microsoft.com/office/officeart/2005/8/layout/vList4#2"/>
    <dgm:cxn modelId="{2C1B1DB8-5505-4D53-9FF4-E1AC57B74BEE}" type="presParOf" srcId="{8A66E07E-A0AF-47B7-92C7-CC6CC7F443E5}" destId="{59208E79-B8A7-477C-B741-F3EAF6407C81}" srcOrd="1" destOrd="0" presId="urn:microsoft.com/office/officeart/2005/8/layout/vList4#2"/>
    <dgm:cxn modelId="{8A121B0D-CB11-4208-BD48-F1706DC78885}" type="presParOf" srcId="{8A66E07E-A0AF-47B7-92C7-CC6CC7F443E5}" destId="{6DB89233-6C18-422C-8D76-B2F98DAF26EC}" srcOrd="2" destOrd="0" presId="urn:microsoft.com/office/officeart/2005/8/layout/vList4#2"/>
    <dgm:cxn modelId="{A55EC562-2AE4-4DA8-AE2B-7BB64D7D292E}" type="presParOf" srcId="{B17E2703-ED7C-40C1-AA5F-205C0BB9EA84}" destId="{EBCE0166-00E2-489A-9649-2D95C675DA79}" srcOrd="11" destOrd="0" presId="urn:microsoft.com/office/officeart/2005/8/layout/vList4#2"/>
    <dgm:cxn modelId="{95A3FBDB-00B2-429F-8B90-6A81AE858BE5}" type="presParOf" srcId="{B17E2703-ED7C-40C1-AA5F-205C0BB9EA84}" destId="{E9C9C0DB-7628-4918-95C6-35F53D811906}" srcOrd="12" destOrd="0" presId="urn:microsoft.com/office/officeart/2005/8/layout/vList4#2"/>
    <dgm:cxn modelId="{F3841766-0725-4E6A-A547-B7F6AB7477D4}" type="presParOf" srcId="{E9C9C0DB-7628-4918-95C6-35F53D811906}" destId="{0CE79A18-16FB-4FBF-9129-D4AB1E2AEE32}" srcOrd="0" destOrd="0" presId="urn:microsoft.com/office/officeart/2005/8/layout/vList4#2"/>
    <dgm:cxn modelId="{6821E9DD-8B57-4F45-BC24-6B09621EEE3F}" type="presParOf" srcId="{E9C9C0DB-7628-4918-95C6-35F53D811906}" destId="{3A722FFA-D144-4D82-A948-F625B32E43B9}" srcOrd="1" destOrd="0" presId="urn:microsoft.com/office/officeart/2005/8/layout/vList4#2"/>
    <dgm:cxn modelId="{087FAB89-80B3-42F0-BF17-B37D4D1E1574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C543F-D735-47AB-85D1-F9ABB6277E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D7B7B-6D29-4880-B903-35AD6EDF7E7A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Социальная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сфера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 (84,3%)</a:t>
          </a:r>
          <a:endParaRPr lang="ru-RU" dirty="0">
            <a:solidFill>
              <a:schemeClr val="tx1"/>
            </a:solidFill>
          </a:endParaRPr>
        </a:p>
      </dgm:t>
    </dgm:pt>
    <dgm:pt modelId="{288F3E99-8B39-413B-83D5-F28EC4D41807}" type="parTrans" cxnId="{CCF744E0-6EC7-40E5-9AA3-DE37D00AE4D3}">
      <dgm:prSet/>
      <dgm:spPr/>
      <dgm:t>
        <a:bodyPr/>
        <a:lstStyle/>
        <a:p>
          <a:endParaRPr lang="ru-RU"/>
        </a:p>
      </dgm:t>
    </dgm:pt>
    <dgm:pt modelId="{9E207133-2BCE-4FE8-8E18-8F36123782B4}" type="sibTrans" cxnId="{CCF744E0-6EC7-40E5-9AA3-DE37D00AE4D3}">
      <dgm:prSet/>
      <dgm:spPr/>
      <dgm:t>
        <a:bodyPr/>
        <a:lstStyle/>
        <a:p>
          <a:endParaRPr lang="ru-RU"/>
        </a:p>
      </dgm:t>
    </dgm:pt>
    <dgm:pt modelId="{3DA62A9B-D3B2-433D-8AD2-18B39E01C635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Образование (67,1%)</a:t>
          </a:r>
          <a:endParaRPr lang="ru-RU" dirty="0">
            <a:solidFill>
              <a:schemeClr val="tx1"/>
            </a:solidFill>
          </a:endParaRPr>
        </a:p>
      </dgm:t>
    </dgm:pt>
    <dgm:pt modelId="{AD05C9D7-F2CA-46EB-99F1-4285CF5D9D8E}" type="parTrans" cxnId="{0A58D8F6-E406-49E2-8D82-9D3C9781BBF3}">
      <dgm:prSet/>
      <dgm:spPr/>
      <dgm:t>
        <a:bodyPr/>
        <a:lstStyle/>
        <a:p>
          <a:endParaRPr lang="ru-RU"/>
        </a:p>
      </dgm:t>
    </dgm:pt>
    <dgm:pt modelId="{ED87186C-9F9A-4CBF-8469-4287F5B6B1E3}" type="sibTrans" cxnId="{0A58D8F6-E406-49E2-8D82-9D3C9781BBF3}">
      <dgm:prSet/>
      <dgm:spPr/>
      <dgm:t>
        <a:bodyPr/>
        <a:lstStyle/>
        <a:p>
          <a:endParaRPr lang="ru-RU"/>
        </a:p>
      </dgm:t>
    </dgm:pt>
    <dgm:pt modelId="{256E7677-3FE0-4E0C-91ED-0BFEFF56A5C2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Культура, кинематография (2,8%)</a:t>
          </a:r>
          <a:endParaRPr lang="ru-RU" dirty="0">
            <a:solidFill>
              <a:schemeClr val="tx1"/>
            </a:solidFill>
          </a:endParaRPr>
        </a:p>
      </dgm:t>
    </dgm:pt>
    <dgm:pt modelId="{5D4883DC-1D69-4B9E-ABC0-A2C7EA9F6C47}" type="parTrans" cxnId="{D773DBFD-B6DE-403C-B13C-5B928FD89EDC}">
      <dgm:prSet/>
      <dgm:spPr/>
      <dgm:t>
        <a:bodyPr/>
        <a:lstStyle/>
        <a:p>
          <a:endParaRPr lang="ru-RU"/>
        </a:p>
      </dgm:t>
    </dgm:pt>
    <dgm:pt modelId="{C917BDE6-2F82-485D-93A0-F308DD669658}" type="sibTrans" cxnId="{D773DBFD-B6DE-403C-B13C-5B928FD89EDC}">
      <dgm:prSet/>
      <dgm:spPr/>
      <dgm:t>
        <a:bodyPr/>
        <a:lstStyle/>
        <a:p>
          <a:endParaRPr lang="ru-RU"/>
        </a:p>
      </dgm:t>
    </dgm:pt>
    <dgm:pt modelId="{DA76A8CD-3BD4-43AB-A43B-C4D2062A08FB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Здравоохранение (0,05%)</a:t>
          </a:r>
          <a:endParaRPr lang="ru-RU" dirty="0">
            <a:solidFill>
              <a:schemeClr val="tx1"/>
            </a:solidFill>
          </a:endParaRPr>
        </a:p>
      </dgm:t>
    </dgm:pt>
    <dgm:pt modelId="{0C2309EB-986A-49A6-877D-1C4D28B76508}" type="parTrans" cxnId="{9C981D15-BE42-456C-9544-B1671F0B0B14}">
      <dgm:prSet/>
      <dgm:spPr/>
      <dgm:t>
        <a:bodyPr/>
        <a:lstStyle/>
        <a:p>
          <a:endParaRPr lang="ru-RU"/>
        </a:p>
      </dgm:t>
    </dgm:pt>
    <dgm:pt modelId="{007BFA6C-C442-4D9A-8EF1-2E5402D42A2B}" type="sibTrans" cxnId="{9C981D15-BE42-456C-9544-B1671F0B0B14}">
      <dgm:prSet/>
      <dgm:spPr/>
      <dgm:t>
        <a:bodyPr/>
        <a:lstStyle/>
        <a:p>
          <a:endParaRPr lang="ru-RU"/>
        </a:p>
      </dgm:t>
    </dgm:pt>
    <dgm:pt modelId="{33C5E7E3-8985-4913-8E41-2F241556FAA0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Физическая культура и спорт (0,7%)</a:t>
          </a:r>
          <a:endParaRPr lang="ru-RU" dirty="0">
            <a:solidFill>
              <a:schemeClr val="tx1"/>
            </a:solidFill>
          </a:endParaRPr>
        </a:p>
      </dgm:t>
    </dgm:pt>
    <dgm:pt modelId="{414814CE-0D54-4B26-96A2-5B382E140D70}" type="parTrans" cxnId="{2EAA5809-325C-4536-81FC-06EF5183CB73}">
      <dgm:prSet/>
      <dgm:spPr/>
      <dgm:t>
        <a:bodyPr/>
        <a:lstStyle/>
        <a:p>
          <a:endParaRPr lang="ru-RU"/>
        </a:p>
      </dgm:t>
    </dgm:pt>
    <dgm:pt modelId="{4A5A3374-9611-4A75-A82A-80E24B0E4569}" type="sibTrans" cxnId="{2EAA5809-325C-4536-81FC-06EF5183CB73}">
      <dgm:prSet/>
      <dgm:spPr/>
      <dgm:t>
        <a:bodyPr/>
        <a:lstStyle/>
        <a:p>
          <a:endParaRPr lang="ru-RU"/>
        </a:p>
      </dgm:t>
    </dgm:pt>
    <dgm:pt modelId="{50B903F0-B96B-4433-BCA1-0BA219CC3BAA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Социальная политика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(13,65%)</a:t>
          </a:r>
          <a:endParaRPr lang="ru-RU" dirty="0">
            <a:solidFill>
              <a:schemeClr val="tx1"/>
            </a:solidFill>
          </a:endParaRPr>
        </a:p>
      </dgm:t>
    </dgm:pt>
    <dgm:pt modelId="{8E56A5AC-9F62-448A-A304-666A648186E1}" type="parTrans" cxnId="{F94861F0-046C-418F-B11C-2108C98D5DAC}">
      <dgm:prSet/>
      <dgm:spPr/>
      <dgm:t>
        <a:bodyPr/>
        <a:lstStyle/>
        <a:p>
          <a:endParaRPr lang="ru-RU"/>
        </a:p>
      </dgm:t>
    </dgm:pt>
    <dgm:pt modelId="{724A6B6E-3444-4204-B379-8FB296FECE5A}" type="sibTrans" cxnId="{F94861F0-046C-418F-B11C-2108C98D5DAC}">
      <dgm:prSet/>
      <dgm:spPr/>
      <dgm:t>
        <a:bodyPr/>
        <a:lstStyle/>
        <a:p>
          <a:endParaRPr lang="ru-RU"/>
        </a:p>
      </dgm:t>
    </dgm:pt>
    <dgm:pt modelId="{F4617E35-DC12-46A1-BC63-C88797495612}" type="pres">
      <dgm:prSet presAssocID="{3A4C543F-D735-47AB-85D1-F9ABB6277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473FDD-4CF6-4556-8C15-0F72525ED332}" type="pres">
      <dgm:prSet presAssocID="{8D1D7B7B-6D29-4880-B903-35AD6EDF7E7A}" presName="hierRoot1" presStyleCnt="0">
        <dgm:presLayoutVars>
          <dgm:hierBranch val="init"/>
        </dgm:presLayoutVars>
      </dgm:prSet>
      <dgm:spPr/>
    </dgm:pt>
    <dgm:pt modelId="{437ABAEE-CEB0-4856-BA99-5716BA2FB354}" type="pres">
      <dgm:prSet presAssocID="{8D1D7B7B-6D29-4880-B903-35AD6EDF7E7A}" presName="rootComposite1" presStyleCnt="0"/>
      <dgm:spPr/>
    </dgm:pt>
    <dgm:pt modelId="{037671E1-D655-4F85-9273-285B8DDA06A9}" type="pres">
      <dgm:prSet presAssocID="{8D1D7B7B-6D29-4880-B903-35AD6EDF7E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5DF2-026B-486C-93A1-491E930A574C}" type="pres">
      <dgm:prSet presAssocID="{8D1D7B7B-6D29-4880-B903-35AD6EDF7E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8F305F-6D28-4B54-8B4A-819F9C22F8C1}" type="pres">
      <dgm:prSet presAssocID="{8D1D7B7B-6D29-4880-B903-35AD6EDF7E7A}" presName="hierChild2" presStyleCnt="0"/>
      <dgm:spPr/>
    </dgm:pt>
    <dgm:pt modelId="{9314AE7B-8DF7-4897-BD7B-99AA7DDE614F}" type="pres">
      <dgm:prSet presAssocID="{AD05C9D7-F2CA-46EB-99F1-4285CF5D9D8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8AFEA69-E7D7-4987-8141-A8D388012F9B}" type="pres">
      <dgm:prSet presAssocID="{3DA62A9B-D3B2-433D-8AD2-18B39E01C635}" presName="hierRoot2" presStyleCnt="0">
        <dgm:presLayoutVars>
          <dgm:hierBranch val="init"/>
        </dgm:presLayoutVars>
      </dgm:prSet>
      <dgm:spPr/>
    </dgm:pt>
    <dgm:pt modelId="{49E71266-9E3F-4047-81F6-2601A423F2F1}" type="pres">
      <dgm:prSet presAssocID="{3DA62A9B-D3B2-433D-8AD2-18B39E01C635}" presName="rootComposite" presStyleCnt="0"/>
      <dgm:spPr/>
    </dgm:pt>
    <dgm:pt modelId="{DEA10691-9242-42E3-848D-63DEE716F612}" type="pres">
      <dgm:prSet presAssocID="{3DA62A9B-D3B2-433D-8AD2-18B39E01C63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9EF23-1B61-4F0C-B8A3-996810BDE279}" type="pres">
      <dgm:prSet presAssocID="{3DA62A9B-D3B2-433D-8AD2-18B39E01C635}" presName="rootConnector" presStyleLbl="node2" presStyleIdx="0" presStyleCnt="5"/>
      <dgm:spPr/>
      <dgm:t>
        <a:bodyPr/>
        <a:lstStyle/>
        <a:p>
          <a:endParaRPr lang="ru-RU"/>
        </a:p>
      </dgm:t>
    </dgm:pt>
    <dgm:pt modelId="{3CE24979-D823-4F70-9428-9038615EB6EA}" type="pres">
      <dgm:prSet presAssocID="{3DA62A9B-D3B2-433D-8AD2-18B39E01C635}" presName="hierChild4" presStyleCnt="0"/>
      <dgm:spPr/>
    </dgm:pt>
    <dgm:pt modelId="{A42C1D96-ACD4-4541-A35F-DC03C369D27A}" type="pres">
      <dgm:prSet presAssocID="{3DA62A9B-D3B2-433D-8AD2-18B39E01C635}" presName="hierChild5" presStyleCnt="0"/>
      <dgm:spPr/>
    </dgm:pt>
    <dgm:pt modelId="{D4879DE3-7D50-42E1-9695-C649168F58BB}" type="pres">
      <dgm:prSet presAssocID="{5D4883DC-1D69-4B9E-ABC0-A2C7EA9F6C4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70D70F11-62E6-4603-97FF-677EACC7903D}" type="pres">
      <dgm:prSet presAssocID="{256E7677-3FE0-4E0C-91ED-0BFEFF56A5C2}" presName="hierRoot2" presStyleCnt="0">
        <dgm:presLayoutVars>
          <dgm:hierBranch val="init"/>
        </dgm:presLayoutVars>
      </dgm:prSet>
      <dgm:spPr/>
    </dgm:pt>
    <dgm:pt modelId="{DBA5C151-A377-48C6-BDDC-127F9FF1EC5B}" type="pres">
      <dgm:prSet presAssocID="{256E7677-3FE0-4E0C-91ED-0BFEFF56A5C2}" presName="rootComposite" presStyleCnt="0"/>
      <dgm:spPr/>
    </dgm:pt>
    <dgm:pt modelId="{B45953C3-3512-4E23-87FC-C7615F8E571A}" type="pres">
      <dgm:prSet presAssocID="{256E7677-3FE0-4E0C-91ED-0BFEFF56A5C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CEB14-CF9D-4536-9E18-780D50DCC77B}" type="pres">
      <dgm:prSet presAssocID="{256E7677-3FE0-4E0C-91ED-0BFEFF56A5C2}" presName="rootConnector" presStyleLbl="node2" presStyleIdx="1" presStyleCnt="5"/>
      <dgm:spPr/>
      <dgm:t>
        <a:bodyPr/>
        <a:lstStyle/>
        <a:p>
          <a:endParaRPr lang="ru-RU"/>
        </a:p>
      </dgm:t>
    </dgm:pt>
    <dgm:pt modelId="{D292CDAE-9F43-49B4-844C-CD5E5CE38354}" type="pres">
      <dgm:prSet presAssocID="{256E7677-3FE0-4E0C-91ED-0BFEFF56A5C2}" presName="hierChild4" presStyleCnt="0"/>
      <dgm:spPr/>
    </dgm:pt>
    <dgm:pt modelId="{06B9E115-D8B0-4575-8863-96B0646DE743}" type="pres">
      <dgm:prSet presAssocID="{256E7677-3FE0-4E0C-91ED-0BFEFF56A5C2}" presName="hierChild5" presStyleCnt="0"/>
      <dgm:spPr/>
    </dgm:pt>
    <dgm:pt modelId="{555954BE-744D-4EDD-92CB-8B6472308A31}" type="pres">
      <dgm:prSet presAssocID="{0C2309EB-986A-49A6-877D-1C4D28B7650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858589C-611E-41A2-AE4F-5CBC496AEA0D}" type="pres">
      <dgm:prSet presAssocID="{DA76A8CD-3BD4-43AB-A43B-C4D2062A08FB}" presName="hierRoot2" presStyleCnt="0">
        <dgm:presLayoutVars>
          <dgm:hierBranch val="init"/>
        </dgm:presLayoutVars>
      </dgm:prSet>
      <dgm:spPr/>
    </dgm:pt>
    <dgm:pt modelId="{6392A223-6901-48AC-BE20-8238AB30A7AA}" type="pres">
      <dgm:prSet presAssocID="{DA76A8CD-3BD4-43AB-A43B-C4D2062A08FB}" presName="rootComposite" presStyleCnt="0"/>
      <dgm:spPr/>
    </dgm:pt>
    <dgm:pt modelId="{B5F3CAC2-9B97-44CE-8EF8-CB0E2D18AD42}" type="pres">
      <dgm:prSet presAssocID="{DA76A8CD-3BD4-43AB-A43B-C4D2062A08F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51A56-E6E1-4AF9-B3D5-12F89136AEF9}" type="pres">
      <dgm:prSet presAssocID="{DA76A8CD-3BD4-43AB-A43B-C4D2062A08FB}" presName="rootConnector" presStyleLbl="node2" presStyleIdx="2" presStyleCnt="5"/>
      <dgm:spPr/>
      <dgm:t>
        <a:bodyPr/>
        <a:lstStyle/>
        <a:p>
          <a:endParaRPr lang="ru-RU"/>
        </a:p>
      </dgm:t>
    </dgm:pt>
    <dgm:pt modelId="{1BC2DAA6-C69D-4BC6-898F-CFFCA3208FE7}" type="pres">
      <dgm:prSet presAssocID="{DA76A8CD-3BD4-43AB-A43B-C4D2062A08FB}" presName="hierChild4" presStyleCnt="0"/>
      <dgm:spPr/>
    </dgm:pt>
    <dgm:pt modelId="{71540A31-093E-4B54-B79D-49D8F55FB897}" type="pres">
      <dgm:prSet presAssocID="{DA76A8CD-3BD4-43AB-A43B-C4D2062A08FB}" presName="hierChild5" presStyleCnt="0"/>
      <dgm:spPr/>
    </dgm:pt>
    <dgm:pt modelId="{6F05175B-615C-426D-AC34-2B7793679D07}" type="pres">
      <dgm:prSet presAssocID="{8E56A5AC-9F62-448A-A304-666A648186E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DB14EFA2-BE24-41DB-B5FB-B824261E1C5B}" type="pres">
      <dgm:prSet presAssocID="{50B903F0-B96B-4433-BCA1-0BA219CC3BAA}" presName="hierRoot2" presStyleCnt="0">
        <dgm:presLayoutVars>
          <dgm:hierBranch val="init"/>
        </dgm:presLayoutVars>
      </dgm:prSet>
      <dgm:spPr/>
    </dgm:pt>
    <dgm:pt modelId="{AD9E87E5-E3E7-4780-8189-315A52EF0B4F}" type="pres">
      <dgm:prSet presAssocID="{50B903F0-B96B-4433-BCA1-0BA219CC3BAA}" presName="rootComposite" presStyleCnt="0"/>
      <dgm:spPr/>
    </dgm:pt>
    <dgm:pt modelId="{5951A791-2E40-4BF5-8245-75A1682ED510}" type="pres">
      <dgm:prSet presAssocID="{50B903F0-B96B-4433-BCA1-0BA219CC3BA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D61DF-4D8E-42B0-AD72-213C665846B5}" type="pres">
      <dgm:prSet presAssocID="{50B903F0-B96B-4433-BCA1-0BA219CC3BAA}" presName="rootConnector" presStyleLbl="node2" presStyleIdx="3" presStyleCnt="5"/>
      <dgm:spPr/>
      <dgm:t>
        <a:bodyPr/>
        <a:lstStyle/>
        <a:p>
          <a:endParaRPr lang="ru-RU"/>
        </a:p>
      </dgm:t>
    </dgm:pt>
    <dgm:pt modelId="{96FF5614-7BDB-4928-B261-E5735F1C3C92}" type="pres">
      <dgm:prSet presAssocID="{50B903F0-B96B-4433-BCA1-0BA219CC3BAA}" presName="hierChild4" presStyleCnt="0"/>
      <dgm:spPr/>
    </dgm:pt>
    <dgm:pt modelId="{138B05A9-E0DA-44BB-8CC1-420A576C8FED}" type="pres">
      <dgm:prSet presAssocID="{50B903F0-B96B-4433-BCA1-0BA219CC3BAA}" presName="hierChild5" presStyleCnt="0"/>
      <dgm:spPr/>
    </dgm:pt>
    <dgm:pt modelId="{8502E41C-5939-479A-9F61-690FB09454EA}" type="pres">
      <dgm:prSet presAssocID="{414814CE-0D54-4B26-96A2-5B382E140D70}" presName="Name37" presStyleLbl="parChTrans1D2" presStyleIdx="4" presStyleCnt="5"/>
      <dgm:spPr/>
      <dgm:t>
        <a:bodyPr/>
        <a:lstStyle/>
        <a:p>
          <a:endParaRPr lang="ru-RU"/>
        </a:p>
      </dgm:t>
    </dgm:pt>
    <dgm:pt modelId="{10FB60FC-7659-4BBC-87FD-BCC1C0F2AE6F}" type="pres">
      <dgm:prSet presAssocID="{33C5E7E3-8985-4913-8E41-2F241556FAA0}" presName="hierRoot2" presStyleCnt="0">
        <dgm:presLayoutVars>
          <dgm:hierBranch val="init"/>
        </dgm:presLayoutVars>
      </dgm:prSet>
      <dgm:spPr/>
    </dgm:pt>
    <dgm:pt modelId="{6AC7B0FB-D0CB-4FB8-A6D0-EE301F912B1E}" type="pres">
      <dgm:prSet presAssocID="{33C5E7E3-8985-4913-8E41-2F241556FAA0}" presName="rootComposite" presStyleCnt="0"/>
      <dgm:spPr/>
    </dgm:pt>
    <dgm:pt modelId="{16DE2DA3-AAD5-4CFD-8B1A-B58D16C6C458}" type="pres">
      <dgm:prSet presAssocID="{33C5E7E3-8985-4913-8E41-2F241556FAA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30B85-2F42-452F-A9B4-9825238C5C19}" type="pres">
      <dgm:prSet presAssocID="{33C5E7E3-8985-4913-8E41-2F241556FAA0}" presName="rootConnector" presStyleLbl="node2" presStyleIdx="4" presStyleCnt="5"/>
      <dgm:spPr/>
      <dgm:t>
        <a:bodyPr/>
        <a:lstStyle/>
        <a:p>
          <a:endParaRPr lang="ru-RU"/>
        </a:p>
      </dgm:t>
    </dgm:pt>
    <dgm:pt modelId="{FEB7534C-974C-4494-A742-F43A698F01D8}" type="pres">
      <dgm:prSet presAssocID="{33C5E7E3-8985-4913-8E41-2F241556FAA0}" presName="hierChild4" presStyleCnt="0"/>
      <dgm:spPr/>
    </dgm:pt>
    <dgm:pt modelId="{DCA6201B-06E4-4C3E-A2E2-65B5CEDC62A8}" type="pres">
      <dgm:prSet presAssocID="{33C5E7E3-8985-4913-8E41-2F241556FAA0}" presName="hierChild5" presStyleCnt="0"/>
      <dgm:spPr/>
    </dgm:pt>
    <dgm:pt modelId="{AA08C8FF-C98E-4D92-A8FA-48584CDB9F19}" type="pres">
      <dgm:prSet presAssocID="{8D1D7B7B-6D29-4880-B903-35AD6EDF7E7A}" presName="hierChild3" presStyleCnt="0"/>
      <dgm:spPr/>
    </dgm:pt>
  </dgm:ptLst>
  <dgm:cxnLst>
    <dgm:cxn modelId="{E60D2098-C1B7-47E1-8CDD-07EAF6FE02BF}" type="presOf" srcId="{50B903F0-B96B-4433-BCA1-0BA219CC3BAA}" destId="{0ACD61DF-4D8E-42B0-AD72-213C665846B5}" srcOrd="1" destOrd="0" presId="urn:microsoft.com/office/officeart/2005/8/layout/orgChart1"/>
    <dgm:cxn modelId="{3313A5B2-1FAA-45E9-91EA-AE899B299647}" type="presOf" srcId="{8E56A5AC-9F62-448A-A304-666A648186E1}" destId="{6F05175B-615C-426D-AC34-2B7793679D07}" srcOrd="0" destOrd="0" presId="urn:microsoft.com/office/officeart/2005/8/layout/orgChart1"/>
    <dgm:cxn modelId="{C8E8FC7B-3DF5-452D-9DCD-51D65ECEE2DA}" type="presOf" srcId="{8D1D7B7B-6D29-4880-B903-35AD6EDF7E7A}" destId="{38525DF2-026B-486C-93A1-491E930A574C}" srcOrd="1" destOrd="0" presId="urn:microsoft.com/office/officeart/2005/8/layout/orgChart1"/>
    <dgm:cxn modelId="{8D78599E-2D98-42DB-8011-4975BAA04F8C}" type="presOf" srcId="{256E7677-3FE0-4E0C-91ED-0BFEFF56A5C2}" destId="{B45953C3-3512-4E23-87FC-C7615F8E571A}" srcOrd="0" destOrd="0" presId="urn:microsoft.com/office/officeart/2005/8/layout/orgChart1"/>
    <dgm:cxn modelId="{5B069837-79EA-484C-86BC-2568BD03275B}" type="presOf" srcId="{AD05C9D7-F2CA-46EB-99F1-4285CF5D9D8E}" destId="{9314AE7B-8DF7-4897-BD7B-99AA7DDE614F}" srcOrd="0" destOrd="0" presId="urn:microsoft.com/office/officeart/2005/8/layout/orgChart1"/>
    <dgm:cxn modelId="{DB1BA799-E4A3-4B2A-9715-5A9298735FE8}" type="presOf" srcId="{3DA62A9B-D3B2-433D-8AD2-18B39E01C635}" destId="{DEA10691-9242-42E3-848D-63DEE716F612}" srcOrd="0" destOrd="0" presId="urn:microsoft.com/office/officeart/2005/8/layout/orgChart1"/>
    <dgm:cxn modelId="{9C981D15-BE42-456C-9544-B1671F0B0B14}" srcId="{8D1D7B7B-6D29-4880-B903-35AD6EDF7E7A}" destId="{DA76A8CD-3BD4-43AB-A43B-C4D2062A08FB}" srcOrd="2" destOrd="0" parTransId="{0C2309EB-986A-49A6-877D-1C4D28B76508}" sibTransId="{007BFA6C-C442-4D9A-8EF1-2E5402D42A2B}"/>
    <dgm:cxn modelId="{AB5D1E43-C59C-4FCA-AF85-603925E7E521}" type="presOf" srcId="{33C5E7E3-8985-4913-8E41-2F241556FAA0}" destId="{16DE2DA3-AAD5-4CFD-8B1A-B58D16C6C458}" srcOrd="0" destOrd="0" presId="urn:microsoft.com/office/officeart/2005/8/layout/orgChart1"/>
    <dgm:cxn modelId="{0922F58E-BE31-45A3-9E5F-5111E464B2A8}" type="presOf" srcId="{0C2309EB-986A-49A6-877D-1C4D28B76508}" destId="{555954BE-744D-4EDD-92CB-8B6472308A31}" srcOrd="0" destOrd="0" presId="urn:microsoft.com/office/officeart/2005/8/layout/orgChart1"/>
    <dgm:cxn modelId="{77153F05-82CA-405E-93A4-013B8C1F36D2}" type="presOf" srcId="{8D1D7B7B-6D29-4880-B903-35AD6EDF7E7A}" destId="{037671E1-D655-4F85-9273-285B8DDA06A9}" srcOrd="0" destOrd="0" presId="urn:microsoft.com/office/officeart/2005/8/layout/orgChart1"/>
    <dgm:cxn modelId="{020EFD21-F469-4C58-8148-793248BA02FB}" type="presOf" srcId="{3A4C543F-D735-47AB-85D1-F9ABB6277E90}" destId="{F4617E35-DC12-46A1-BC63-C88797495612}" srcOrd="0" destOrd="0" presId="urn:microsoft.com/office/officeart/2005/8/layout/orgChart1"/>
    <dgm:cxn modelId="{0ECC5B48-5DC0-44A6-A6C5-DACCAC3187C2}" type="presOf" srcId="{DA76A8CD-3BD4-43AB-A43B-C4D2062A08FB}" destId="{B5F3CAC2-9B97-44CE-8EF8-CB0E2D18AD42}" srcOrd="0" destOrd="0" presId="urn:microsoft.com/office/officeart/2005/8/layout/orgChart1"/>
    <dgm:cxn modelId="{CCF744E0-6EC7-40E5-9AA3-DE37D00AE4D3}" srcId="{3A4C543F-D735-47AB-85D1-F9ABB6277E90}" destId="{8D1D7B7B-6D29-4880-B903-35AD6EDF7E7A}" srcOrd="0" destOrd="0" parTransId="{288F3E99-8B39-413B-83D5-F28EC4D41807}" sibTransId="{9E207133-2BCE-4FE8-8E18-8F36123782B4}"/>
    <dgm:cxn modelId="{7F98A7BD-BF31-4839-B726-E589157E6076}" type="presOf" srcId="{50B903F0-B96B-4433-BCA1-0BA219CC3BAA}" destId="{5951A791-2E40-4BF5-8245-75A1682ED510}" srcOrd="0" destOrd="0" presId="urn:microsoft.com/office/officeart/2005/8/layout/orgChart1"/>
    <dgm:cxn modelId="{53F3BED3-40AC-4549-B9E2-A6C01A981CA7}" type="presOf" srcId="{33C5E7E3-8985-4913-8E41-2F241556FAA0}" destId="{0A630B85-2F42-452F-A9B4-9825238C5C19}" srcOrd="1" destOrd="0" presId="urn:microsoft.com/office/officeart/2005/8/layout/orgChart1"/>
    <dgm:cxn modelId="{628A332A-DB54-4A9F-8277-911C8AC17F34}" type="presOf" srcId="{5D4883DC-1D69-4B9E-ABC0-A2C7EA9F6C47}" destId="{D4879DE3-7D50-42E1-9695-C649168F58BB}" srcOrd="0" destOrd="0" presId="urn:microsoft.com/office/officeart/2005/8/layout/orgChart1"/>
    <dgm:cxn modelId="{D773DBFD-B6DE-403C-B13C-5B928FD89EDC}" srcId="{8D1D7B7B-6D29-4880-B903-35AD6EDF7E7A}" destId="{256E7677-3FE0-4E0C-91ED-0BFEFF56A5C2}" srcOrd="1" destOrd="0" parTransId="{5D4883DC-1D69-4B9E-ABC0-A2C7EA9F6C47}" sibTransId="{C917BDE6-2F82-485D-93A0-F308DD669658}"/>
    <dgm:cxn modelId="{C969591C-54FF-456E-A5BD-6079DB11657E}" type="presOf" srcId="{256E7677-3FE0-4E0C-91ED-0BFEFF56A5C2}" destId="{937CEB14-CF9D-4536-9E18-780D50DCC77B}" srcOrd="1" destOrd="0" presId="urn:microsoft.com/office/officeart/2005/8/layout/orgChart1"/>
    <dgm:cxn modelId="{F5050A7F-4C5A-49D7-905F-3C4BE4901DE0}" type="presOf" srcId="{DA76A8CD-3BD4-43AB-A43B-C4D2062A08FB}" destId="{02751A56-E6E1-4AF9-B3D5-12F89136AEF9}" srcOrd="1" destOrd="0" presId="urn:microsoft.com/office/officeart/2005/8/layout/orgChart1"/>
    <dgm:cxn modelId="{E2F4CDB0-F8BC-46D8-BD33-E6B8BEBCD854}" type="presOf" srcId="{3DA62A9B-D3B2-433D-8AD2-18B39E01C635}" destId="{2B19EF23-1B61-4F0C-B8A3-996810BDE279}" srcOrd="1" destOrd="0" presId="urn:microsoft.com/office/officeart/2005/8/layout/orgChart1"/>
    <dgm:cxn modelId="{F94861F0-046C-418F-B11C-2108C98D5DAC}" srcId="{8D1D7B7B-6D29-4880-B903-35AD6EDF7E7A}" destId="{50B903F0-B96B-4433-BCA1-0BA219CC3BAA}" srcOrd="3" destOrd="0" parTransId="{8E56A5AC-9F62-448A-A304-666A648186E1}" sibTransId="{724A6B6E-3444-4204-B379-8FB296FECE5A}"/>
    <dgm:cxn modelId="{2EAA5809-325C-4536-81FC-06EF5183CB73}" srcId="{8D1D7B7B-6D29-4880-B903-35AD6EDF7E7A}" destId="{33C5E7E3-8985-4913-8E41-2F241556FAA0}" srcOrd="4" destOrd="0" parTransId="{414814CE-0D54-4B26-96A2-5B382E140D70}" sibTransId="{4A5A3374-9611-4A75-A82A-80E24B0E4569}"/>
    <dgm:cxn modelId="{0A58D8F6-E406-49E2-8D82-9D3C9781BBF3}" srcId="{8D1D7B7B-6D29-4880-B903-35AD6EDF7E7A}" destId="{3DA62A9B-D3B2-433D-8AD2-18B39E01C635}" srcOrd="0" destOrd="0" parTransId="{AD05C9D7-F2CA-46EB-99F1-4285CF5D9D8E}" sibTransId="{ED87186C-9F9A-4CBF-8469-4287F5B6B1E3}"/>
    <dgm:cxn modelId="{3CCEF9C7-6AC0-46D5-982C-4D61414060D5}" type="presOf" srcId="{414814CE-0D54-4B26-96A2-5B382E140D70}" destId="{8502E41C-5939-479A-9F61-690FB09454EA}" srcOrd="0" destOrd="0" presId="urn:microsoft.com/office/officeart/2005/8/layout/orgChart1"/>
    <dgm:cxn modelId="{E855D4D6-1AC8-4010-82B5-4A663A504C86}" type="presParOf" srcId="{F4617E35-DC12-46A1-BC63-C88797495612}" destId="{CB473FDD-4CF6-4556-8C15-0F72525ED332}" srcOrd="0" destOrd="0" presId="urn:microsoft.com/office/officeart/2005/8/layout/orgChart1"/>
    <dgm:cxn modelId="{8F371255-B452-4820-99A4-EF418223B924}" type="presParOf" srcId="{CB473FDD-4CF6-4556-8C15-0F72525ED332}" destId="{437ABAEE-CEB0-4856-BA99-5716BA2FB354}" srcOrd="0" destOrd="0" presId="urn:microsoft.com/office/officeart/2005/8/layout/orgChart1"/>
    <dgm:cxn modelId="{B6FA8024-5B6A-40DF-84AD-E66C9EDC5A31}" type="presParOf" srcId="{437ABAEE-CEB0-4856-BA99-5716BA2FB354}" destId="{037671E1-D655-4F85-9273-285B8DDA06A9}" srcOrd="0" destOrd="0" presId="urn:microsoft.com/office/officeart/2005/8/layout/orgChart1"/>
    <dgm:cxn modelId="{79B87008-2826-4AD7-A101-CF707BC5A05B}" type="presParOf" srcId="{437ABAEE-CEB0-4856-BA99-5716BA2FB354}" destId="{38525DF2-026B-486C-93A1-491E930A574C}" srcOrd="1" destOrd="0" presId="urn:microsoft.com/office/officeart/2005/8/layout/orgChart1"/>
    <dgm:cxn modelId="{86E238B5-0E5B-4472-BA9E-F3850FED9535}" type="presParOf" srcId="{CB473FDD-4CF6-4556-8C15-0F72525ED332}" destId="{A28F305F-6D28-4B54-8B4A-819F9C22F8C1}" srcOrd="1" destOrd="0" presId="urn:microsoft.com/office/officeart/2005/8/layout/orgChart1"/>
    <dgm:cxn modelId="{FEBA3300-DC1A-468D-92E7-8A85EF3C34B8}" type="presParOf" srcId="{A28F305F-6D28-4B54-8B4A-819F9C22F8C1}" destId="{9314AE7B-8DF7-4897-BD7B-99AA7DDE614F}" srcOrd="0" destOrd="0" presId="urn:microsoft.com/office/officeart/2005/8/layout/orgChart1"/>
    <dgm:cxn modelId="{69D24265-7871-4243-B4C4-5FF8F2546330}" type="presParOf" srcId="{A28F305F-6D28-4B54-8B4A-819F9C22F8C1}" destId="{48AFEA69-E7D7-4987-8141-A8D388012F9B}" srcOrd="1" destOrd="0" presId="urn:microsoft.com/office/officeart/2005/8/layout/orgChart1"/>
    <dgm:cxn modelId="{0845A7C8-196A-4607-B055-708761D04D3E}" type="presParOf" srcId="{48AFEA69-E7D7-4987-8141-A8D388012F9B}" destId="{49E71266-9E3F-4047-81F6-2601A423F2F1}" srcOrd="0" destOrd="0" presId="urn:microsoft.com/office/officeart/2005/8/layout/orgChart1"/>
    <dgm:cxn modelId="{44B3DFA6-88B0-4276-8000-1B5EDD41AEDA}" type="presParOf" srcId="{49E71266-9E3F-4047-81F6-2601A423F2F1}" destId="{DEA10691-9242-42E3-848D-63DEE716F612}" srcOrd="0" destOrd="0" presId="urn:microsoft.com/office/officeart/2005/8/layout/orgChart1"/>
    <dgm:cxn modelId="{355671EC-BB67-4AC2-ACD2-E1A9E0A8CD0A}" type="presParOf" srcId="{49E71266-9E3F-4047-81F6-2601A423F2F1}" destId="{2B19EF23-1B61-4F0C-B8A3-996810BDE279}" srcOrd="1" destOrd="0" presId="urn:microsoft.com/office/officeart/2005/8/layout/orgChart1"/>
    <dgm:cxn modelId="{3B233A73-2F53-4D2B-BBF6-07911CDEF1A9}" type="presParOf" srcId="{48AFEA69-E7D7-4987-8141-A8D388012F9B}" destId="{3CE24979-D823-4F70-9428-9038615EB6EA}" srcOrd="1" destOrd="0" presId="urn:microsoft.com/office/officeart/2005/8/layout/orgChart1"/>
    <dgm:cxn modelId="{2AE8EB93-FBF3-4EAC-BB6D-11A8A44A3A6A}" type="presParOf" srcId="{48AFEA69-E7D7-4987-8141-A8D388012F9B}" destId="{A42C1D96-ACD4-4541-A35F-DC03C369D27A}" srcOrd="2" destOrd="0" presId="urn:microsoft.com/office/officeart/2005/8/layout/orgChart1"/>
    <dgm:cxn modelId="{0DFD69C9-5DF9-4BAF-B6E4-7D9C42557CB7}" type="presParOf" srcId="{A28F305F-6D28-4B54-8B4A-819F9C22F8C1}" destId="{D4879DE3-7D50-42E1-9695-C649168F58BB}" srcOrd="2" destOrd="0" presId="urn:microsoft.com/office/officeart/2005/8/layout/orgChart1"/>
    <dgm:cxn modelId="{2495C825-5B12-4D25-8E5A-5D3B1808E931}" type="presParOf" srcId="{A28F305F-6D28-4B54-8B4A-819F9C22F8C1}" destId="{70D70F11-62E6-4603-97FF-677EACC7903D}" srcOrd="3" destOrd="0" presId="urn:microsoft.com/office/officeart/2005/8/layout/orgChart1"/>
    <dgm:cxn modelId="{057544E7-1025-469C-939A-5051A87A0DDF}" type="presParOf" srcId="{70D70F11-62E6-4603-97FF-677EACC7903D}" destId="{DBA5C151-A377-48C6-BDDC-127F9FF1EC5B}" srcOrd="0" destOrd="0" presId="urn:microsoft.com/office/officeart/2005/8/layout/orgChart1"/>
    <dgm:cxn modelId="{9B0D5FAB-2D4A-4267-90B9-5B8BC1797C98}" type="presParOf" srcId="{DBA5C151-A377-48C6-BDDC-127F9FF1EC5B}" destId="{B45953C3-3512-4E23-87FC-C7615F8E571A}" srcOrd="0" destOrd="0" presId="urn:microsoft.com/office/officeart/2005/8/layout/orgChart1"/>
    <dgm:cxn modelId="{43E126AE-5B70-4CBF-8977-429965C4A59F}" type="presParOf" srcId="{DBA5C151-A377-48C6-BDDC-127F9FF1EC5B}" destId="{937CEB14-CF9D-4536-9E18-780D50DCC77B}" srcOrd="1" destOrd="0" presId="urn:microsoft.com/office/officeart/2005/8/layout/orgChart1"/>
    <dgm:cxn modelId="{D9CC8A20-18B7-43BF-BE9A-D5C30EEE88B6}" type="presParOf" srcId="{70D70F11-62E6-4603-97FF-677EACC7903D}" destId="{D292CDAE-9F43-49B4-844C-CD5E5CE38354}" srcOrd="1" destOrd="0" presId="urn:microsoft.com/office/officeart/2005/8/layout/orgChart1"/>
    <dgm:cxn modelId="{F6F77425-89D0-456E-B626-40F93DB2650D}" type="presParOf" srcId="{70D70F11-62E6-4603-97FF-677EACC7903D}" destId="{06B9E115-D8B0-4575-8863-96B0646DE743}" srcOrd="2" destOrd="0" presId="urn:microsoft.com/office/officeart/2005/8/layout/orgChart1"/>
    <dgm:cxn modelId="{16B66448-AF49-40AD-B6A1-02F95AA9F6C4}" type="presParOf" srcId="{A28F305F-6D28-4B54-8B4A-819F9C22F8C1}" destId="{555954BE-744D-4EDD-92CB-8B6472308A31}" srcOrd="4" destOrd="0" presId="urn:microsoft.com/office/officeart/2005/8/layout/orgChart1"/>
    <dgm:cxn modelId="{A07D57F5-F1DE-41B9-83CB-44582DBBEB18}" type="presParOf" srcId="{A28F305F-6D28-4B54-8B4A-819F9C22F8C1}" destId="{4858589C-611E-41A2-AE4F-5CBC496AEA0D}" srcOrd="5" destOrd="0" presId="urn:microsoft.com/office/officeart/2005/8/layout/orgChart1"/>
    <dgm:cxn modelId="{8CA072D2-DF98-453D-AFDD-9BAE15240574}" type="presParOf" srcId="{4858589C-611E-41A2-AE4F-5CBC496AEA0D}" destId="{6392A223-6901-48AC-BE20-8238AB30A7AA}" srcOrd="0" destOrd="0" presId="urn:microsoft.com/office/officeart/2005/8/layout/orgChart1"/>
    <dgm:cxn modelId="{ECE53395-E910-48B8-8827-4C394F2CC515}" type="presParOf" srcId="{6392A223-6901-48AC-BE20-8238AB30A7AA}" destId="{B5F3CAC2-9B97-44CE-8EF8-CB0E2D18AD42}" srcOrd="0" destOrd="0" presId="urn:microsoft.com/office/officeart/2005/8/layout/orgChart1"/>
    <dgm:cxn modelId="{EE537413-B92C-44C7-8CC2-252655D4E718}" type="presParOf" srcId="{6392A223-6901-48AC-BE20-8238AB30A7AA}" destId="{02751A56-E6E1-4AF9-B3D5-12F89136AEF9}" srcOrd="1" destOrd="0" presId="urn:microsoft.com/office/officeart/2005/8/layout/orgChart1"/>
    <dgm:cxn modelId="{59392BC7-1F06-4D49-8EFA-60EFC51DA2DC}" type="presParOf" srcId="{4858589C-611E-41A2-AE4F-5CBC496AEA0D}" destId="{1BC2DAA6-C69D-4BC6-898F-CFFCA3208FE7}" srcOrd="1" destOrd="0" presId="urn:microsoft.com/office/officeart/2005/8/layout/orgChart1"/>
    <dgm:cxn modelId="{767A66F4-3D26-4E72-9B43-C4F80CE106E4}" type="presParOf" srcId="{4858589C-611E-41A2-AE4F-5CBC496AEA0D}" destId="{71540A31-093E-4B54-B79D-49D8F55FB897}" srcOrd="2" destOrd="0" presId="urn:microsoft.com/office/officeart/2005/8/layout/orgChart1"/>
    <dgm:cxn modelId="{B766A0BA-5B37-484A-AD0F-F6D1D39E8C08}" type="presParOf" srcId="{A28F305F-6D28-4B54-8B4A-819F9C22F8C1}" destId="{6F05175B-615C-426D-AC34-2B7793679D07}" srcOrd="6" destOrd="0" presId="urn:microsoft.com/office/officeart/2005/8/layout/orgChart1"/>
    <dgm:cxn modelId="{3861BBA6-58EF-4EC4-A154-FC724664C27D}" type="presParOf" srcId="{A28F305F-6D28-4B54-8B4A-819F9C22F8C1}" destId="{DB14EFA2-BE24-41DB-B5FB-B824261E1C5B}" srcOrd="7" destOrd="0" presId="urn:microsoft.com/office/officeart/2005/8/layout/orgChart1"/>
    <dgm:cxn modelId="{FEA28BD2-6650-43FF-8E36-34B8BB6D34C2}" type="presParOf" srcId="{DB14EFA2-BE24-41DB-B5FB-B824261E1C5B}" destId="{AD9E87E5-E3E7-4780-8189-315A52EF0B4F}" srcOrd="0" destOrd="0" presId="urn:microsoft.com/office/officeart/2005/8/layout/orgChart1"/>
    <dgm:cxn modelId="{BB7A41E7-AC64-422D-A8A7-DED1D3C2841A}" type="presParOf" srcId="{AD9E87E5-E3E7-4780-8189-315A52EF0B4F}" destId="{5951A791-2E40-4BF5-8245-75A1682ED510}" srcOrd="0" destOrd="0" presId="urn:microsoft.com/office/officeart/2005/8/layout/orgChart1"/>
    <dgm:cxn modelId="{AA2D0F5E-08CD-42B8-9AAD-0D498FB804F7}" type="presParOf" srcId="{AD9E87E5-E3E7-4780-8189-315A52EF0B4F}" destId="{0ACD61DF-4D8E-42B0-AD72-213C665846B5}" srcOrd="1" destOrd="0" presId="urn:microsoft.com/office/officeart/2005/8/layout/orgChart1"/>
    <dgm:cxn modelId="{23F9E8B9-41A8-404A-B12B-1484C457E938}" type="presParOf" srcId="{DB14EFA2-BE24-41DB-B5FB-B824261E1C5B}" destId="{96FF5614-7BDB-4928-B261-E5735F1C3C92}" srcOrd="1" destOrd="0" presId="urn:microsoft.com/office/officeart/2005/8/layout/orgChart1"/>
    <dgm:cxn modelId="{D7570ECC-DE53-44BD-B837-5D51FCC2EB95}" type="presParOf" srcId="{DB14EFA2-BE24-41DB-B5FB-B824261E1C5B}" destId="{138B05A9-E0DA-44BB-8CC1-420A576C8FED}" srcOrd="2" destOrd="0" presId="urn:microsoft.com/office/officeart/2005/8/layout/orgChart1"/>
    <dgm:cxn modelId="{20F48435-1413-4917-9845-6D1E99B5442C}" type="presParOf" srcId="{A28F305F-6D28-4B54-8B4A-819F9C22F8C1}" destId="{8502E41C-5939-479A-9F61-690FB09454EA}" srcOrd="8" destOrd="0" presId="urn:microsoft.com/office/officeart/2005/8/layout/orgChart1"/>
    <dgm:cxn modelId="{5F075464-07C4-4994-9CF6-8D45D5ABB561}" type="presParOf" srcId="{A28F305F-6D28-4B54-8B4A-819F9C22F8C1}" destId="{10FB60FC-7659-4BBC-87FD-BCC1C0F2AE6F}" srcOrd="9" destOrd="0" presId="urn:microsoft.com/office/officeart/2005/8/layout/orgChart1"/>
    <dgm:cxn modelId="{BDD76EB7-DB51-4C00-B3CF-6071BF6963BC}" type="presParOf" srcId="{10FB60FC-7659-4BBC-87FD-BCC1C0F2AE6F}" destId="{6AC7B0FB-D0CB-4FB8-A6D0-EE301F912B1E}" srcOrd="0" destOrd="0" presId="urn:microsoft.com/office/officeart/2005/8/layout/orgChart1"/>
    <dgm:cxn modelId="{2383BCBB-5AF2-4F27-BF7D-B30C688B3144}" type="presParOf" srcId="{6AC7B0FB-D0CB-4FB8-A6D0-EE301F912B1E}" destId="{16DE2DA3-AAD5-4CFD-8B1A-B58D16C6C458}" srcOrd="0" destOrd="0" presId="urn:microsoft.com/office/officeart/2005/8/layout/orgChart1"/>
    <dgm:cxn modelId="{E31FA6EA-94F7-446A-9737-A3209EF9A76C}" type="presParOf" srcId="{6AC7B0FB-D0CB-4FB8-A6D0-EE301F912B1E}" destId="{0A630B85-2F42-452F-A9B4-9825238C5C19}" srcOrd="1" destOrd="0" presId="urn:microsoft.com/office/officeart/2005/8/layout/orgChart1"/>
    <dgm:cxn modelId="{CC191AAA-0CC9-4B3F-93FA-6F8C81F9157A}" type="presParOf" srcId="{10FB60FC-7659-4BBC-87FD-BCC1C0F2AE6F}" destId="{FEB7534C-974C-4494-A742-F43A698F01D8}" srcOrd="1" destOrd="0" presId="urn:microsoft.com/office/officeart/2005/8/layout/orgChart1"/>
    <dgm:cxn modelId="{311759E3-F3E8-4828-8226-4F389257EF8D}" type="presParOf" srcId="{10FB60FC-7659-4BBC-87FD-BCC1C0F2AE6F}" destId="{DCA6201B-06E4-4C3E-A2E2-65B5CEDC62A8}" srcOrd="2" destOrd="0" presId="urn:microsoft.com/office/officeart/2005/8/layout/orgChart1"/>
    <dgm:cxn modelId="{4E919685-8F6D-404D-A05A-F1DE1799143A}" type="presParOf" srcId="{CB473FDD-4CF6-4556-8C15-0F72525ED332}" destId="{AA08C8FF-C98E-4D92-A8FA-48584CDB9F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муниципальной собственности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202,6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39705" y="0"/>
        <a:ext cx="2976718" cy="764205"/>
      </dsp:txXfrm>
    </dsp:sp>
    <dsp:sp modelId="{8742C5EE-2DD0-46E4-AB75-87A4D25F8D62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64095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783,5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864095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681253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Земельный налог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261,9</a:t>
          </a:r>
        </a:p>
      </dsp:txBody>
      <dsp:txXfrm>
        <a:off x="839705" y="1681253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52028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Акцизы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19,5</a:t>
          </a:r>
        </a:p>
      </dsp:txBody>
      <dsp:txXfrm>
        <a:off x="839705" y="2520282"/>
        <a:ext cx="2976718" cy="764205"/>
      </dsp:txXfrm>
    </dsp:sp>
    <dsp:sp modelId="{B43CAF5A-DF0E-47F1-8B84-50B2394B9328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6250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Финансовая помощь из областного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4 713,5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39705" y="3362506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510,2</a:t>
          </a:r>
        </a:p>
      </dsp:txBody>
      <dsp:txXfrm>
        <a:off x="839705" y="4203132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884,6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0"/>
        <a:ext cx="2872908" cy="650181"/>
      </dsp:txXfrm>
    </dsp:sp>
    <dsp:sp modelId="{8742C5EE-2DD0-46E4-AB75-87A4D25F8D62}">
      <dsp:nvSpPr>
        <dsp:cNvPr id="0" name=""/>
        <dsp:cNvSpPr/>
      </dsp:nvSpPr>
      <dsp:spPr>
        <a:xfrm>
          <a:off x="65018" y="65018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15199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4 357,6</a:t>
          </a:r>
        </a:p>
      </dsp:txBody>
      <dsp:txXfrm>
        <a:off x="799499" y="715199"/>
        <a:ext cx="2872908" cy="650181"/>
      </dsp:txXfrm>
    </dsp:sp>
    <dsp:sp modelId="{DC3D1057-3911-49DC-8B4B-4F8305BF098A}">
      <dsp:nvSpPr>
        <dsp:cNvPr id="0" name=""/>
        <dsp:cNvSpPr/>
      </dsp:nvSpPr>
      <dsp:spPr>
        <a:xfrm>
          <a:off x="65018" y="78021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30399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Здравоохранение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1430399"/>
        <a:ext cx="2872908" cy="650181"/>
      </dsp:txXfrm>
    </dsp:sp>
    <dsp:sp modelId="{10414709-A3FF-419B-8BA0-6B96893FDF2B}">
      <dsp:nvSpPr>
        <dsp:cNvPr id="0" name=""/>
        <dsp:cNvSpPr/>
      </dsp:nvSpPr>
      <dsp:spPr>
        <a:xfrm>
          <a:off x="65018" y="149541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45599"/>
          <a:ext cx="3672408" cy="846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439,9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2145599"/>
        <a:ext cx="2872908" cy="846829"/>
      </dsp:txXfrm>
    </dsp:sp>
    <dsp:sp modelId="{B43CAF5A-DF0E-47F1-8B84-50B2394B9328}">
      <dsp:nvSpPr>
        <dsp:cNvPr id="0" name=""/>
        <dsp:cNvSpPr/>
      </dsp:nvSpPr>
      <dsp:spPr>
        <a:xfrm>
          <a:off x="65018" y="2308941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57446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Дорожный фонд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230,8</a:t>
          </a:r>
        </a:p>
      </dsp:txBody>
      <dsp:txXfrm>
        <a:off x="799499" y="3057446"/>
        <a:ext cx="2872908" cy="650181"/>
      </dsp:txXfrm>
    </dsp:sp>
    <dsp:sp modelId="{7DE197FE-AADA-44C3-8B2B-CF16D12E116A}">
      <dsp:nvSpPr>
        <dsp:cNvPr id="0" name=""/>
        <dsp:cNvSpPr/>
      </dsp:nvSpPr>
      <dsp:spPr>
        <a:xfrm>
          <a:off x="65018" y="3122464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772646"/>
          <a:ext cx="3672408" cy="558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183,5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3772646"/>
        <a:ext cx="2872908" cy="558167"/>
      </dsp:txXfrm>
    </dsp:sp>
    <dsp:sp modelId="{59208E79-B8A7-477C-B741-F3EAF6407C81}">
      <dsp:nvSpPr>
        <dsp:cNvPr id="0" name=""/>
        <dsp:cNvSpPr/>
      </dsp:nvSpPr>
      <dsp:spPr>
        <a:xfrm>
          <a:off x="65018" y="379165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>
            <a:lum bright="-8000" contrast="35000"/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402770"/>
          <a:ext cx="3672408" cy="56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391,4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9499" y="4402770"/>
        <a:ext cx="2872908" cy="565781"/>
      </dsp:txXfrm>
    </dsp:sp>
    <dsp:sp modelId="{3A722FFA-D144-4D82-A948-F625B32E43B9}">
      <dsp:nvSpPr>
        <dsp:cNvPr id="0" name=""/>
        <dsp:cNvSpPr/>
      </dsp:nvSpPr>
      <dsp:spPr>
        <a:xfrm>
          <a:off x="65018" y="4424044"/>
          <a:ext cx="734481" cy="509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2E41C-5939-479A-9F61-690FB09454EA}">
      <dsp:nvSpPr>
        <dsp:cNvPr id="0" name=""/>
        <dsp:cNvSpPr/>
      </dsp:nvSpPr>
      <dsp:spPr>
        <a:xfrm>
          <a:off x="4572000" y="84373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3788475" y="164376"/>
              </a:lnTo>
              <a:lnTo>
                <a:pt x="3788475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175B-615C-426D-AC34-2B7793679D07}">
      <dsp:nvSpPr>
        <dsp:cNvPr id="0" name=""/>
        <dsp:cNvSpPr/>
      </dsp:nvSpPr>
      <dsp:spPr>
        <a:xfrm>
          <a:off x="4572000" y="84373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1894237" y="164376"/>
              </a:lnTo>
              <a:lnTo>
                <a:pt x="1894237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54BE-744D-4EDD-92CB-8B6472308A31}">
      <dsp:nvSpPr>
        <dsp:cNvPr id="0" name=""/>
        <dsp:cNvSpPr/>
      </dsp:nvSpPr>
      <dsp:spPr>
        <a:xfrm>
          <a:off x="4526280" y="843735"/>
          <a:ext cx="91440" cy="32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9DE3-7D50-42E1-9695-C649168F58BB}">
      <dsp:nvSpPr>
        <dsp:cNvPr id="0" name=""/>
        <dsp:cNvSpPr/>
      </dsp:nvSpPr>
      <dsp:spPr>
        <a:xfrm>
          <a:off x="2677762" y="84373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AE7B-8DF7-4897-BD7B-99AA7DDE614F}">
      <dsp:nvSpPr>
        <dsp:cNvPr id="0" name=""/>
        <dsp:cNvSpPr/>
      </dsp:nvSpPr>
      <dsp:spPr>
        <a:xfrm>
          <a:off x="783524" y="84373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671E1-D655-4F85-9273-285B8DDA06A9}">
      <dsp:nvSpPr>
        <dsp:cNvPr id="0" name=""/>
        <dsp:cNvSpPr/>
      </dsp:nvSpPr>
      <dsp:spPr>
        <a:xfrm>
          <a:off x="3789257" y="60993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Социальная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сфера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 (84,3%)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789257" y="60993"/>
        <a:ext cx="1565485" cy="782742"/>
      </dsp:txXfrm>
    </dsp:sp>
    <dsp:sp modelId="{DEA10691-9242-42E3-848D-63DEE716F612}">
      <dsp:nvSpPr>
        <dsp:cNvPr id="0" name=""/>
        <dsp:cNvSpPr/>
      </dsp:nvSpPr>
      <dsp:spPr>
        <a:xfrm>
          <a:off x="781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Образование (67,1%)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81" y="1172488"/>
        <a:ext cx="1565485" cy="782742"/>
      </dsp:txXfrm>
    </dsp:sp>
    <dsp:sp modelId="{B45953C3-3512-4E23-87FC-C7615F8E571A}">
      <dsp:nvSpPr>
        <dsp:cNvPr id="0" name=""/>
        <dsp:cNvSpPr/>
      </dsp:nvSpPr>
      <dsp:spPr>
        <a:xfrm>
          <a:off x="1895019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Культура, кинематография (2,8%)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895019" y="1172488"/>
        <a:ext cx="1565485" cy="782742"/>
      </dsp:txXfrm>
    </dsp:sp>
    <dsp:sp modelId="{B5F3CAC2-9B97-44CE-8EF8-CB0E2D18AD42}">
      <dsp:nvSpPr>
        <dsp:cNvPr id="0" name=""/>
        <dsp:cNvSpPr/>
      </dsp:nvSpPr>
      <dsp:spPr>
        <a:xfrm>
          <a:off x="3789257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Здравоохранение (0,05%)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789257" y="1172488"/>
        <a:ext cx="1565485" cy="782742"/>
      </dsp:txXfrm>
    </dsp:sp>
    <dsp:sp modelId="{5951A791-2E40-4BF5-8245-75A1682ED510}">
      <dsp:nvSpPr>
        <dsp:cNvPr id="0" name=""/>
        <dsp:cNvSpPr/>
      </dsp:nvSpPr>
      <dsp:spPr>
        <a:xfrm>
          <a:off x="5683494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Социальная политика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</a:rPr>
            <a:t>(13,65%)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683494" y="1172488"/>
        <a:ext cx="1565485" cy="782742"/>
      </dsp:txXfrm>
    </dsp:sp>
    <dsp:sp modelId="{16DE2DA3-AAD5-4CFD-8B1A-B58D16C6C458}">
      <dsp:nvSpPr>
        <dsp:cNvPr id="0" name=""/>
        <dsp:cNvSpPr/>
      </dsp:nvSpPr>
      <dsp:spPr>
        <a:xfrm>
          <a:off x="7577732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Физическая культура и спорт (0,7%)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577732" y="1172488"/>
        <a:ext cx="1565485" cy="78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CDE3CA-2266-4E22-A75A-D24DE76B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381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9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828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F19C74-F20A-4EBB-B4E0-4543DAAB30CD}" type="slidenum">
              <a:rPr lang="ru-RU"/>
              <a:pPr/>
              <a:t>7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6942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30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49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24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780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78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D35AB-4415-48C6-9AD5-B3DFDD0289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7010-EB8F-4025-9060-FF5FCA575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1B8DA-FB08-41DD-B1BD-E66297D9E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8F9A-33C3-4C66-8FF6-6C530B11C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F79C-74F6-4FE1-AEED-01C031D82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F7FE-5953-419D-9D3E-4F69163D8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5A976-BB44-498E-9016-B61B65A05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A30C4-6539-4D27-B5DD-2F7D79068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B207-D24F-446C-B879-D4F7A55C9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B5515-882D-4BF0-A054-BD3DA6839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0303-0AE9-4D73-83C9-DA00BB05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A554837-1CD3-4E15-B57B-052D4E622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6C3310F-6B4D-4B7F-97C6-B68CA3A277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19" Type="http://schemas.openxmlformats.org/officeDocument/2006/relationships/image" Target="../media/image49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690300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Бюджет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города Батайска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на 2025 год и на плановый период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2026 и 2027 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годов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3319D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9" descr="герб Батайска с флагом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904999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объеме расходов, запланированных на  реализацию муниципальных программ города Батайска в 2025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564904"/>
            <a:ext cx="2808312" cy="108012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граждан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11,4%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705872"/>
            <a:ext cx="2808312" cy="89148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412776"/>
            <a:ext cx="2808312" cy="11521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4941168"/>
            <a:ext cx="2088232" cy="80809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5,1%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2708920"/>
            <a:ext cx="2088232" cy="86409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645024"/>
            <a:ext cx="2808312" cy="1080120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здравоохранения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0,05%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1412776"/>
            <a:ext cx="2088232" cy="1296144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города Батайска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725144"/>
            <a:ext cx="2808312" cy="960107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транспортной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3,7%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4077072"/>
            <a:ext cx="1944216" cy="1616180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Охрана окружающей среды </a:t>
            </a:r>
            <a:r>
              <a:rPr lang="ru-RU" sz="1200" dirty="0" smtClean="0">
                <a:solidFill>
                  <a:schemeClr val="bg1"/>
                </a:solidFill>
              </a:rPr>
              <a:t> и благоустройство 0,4%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2420888"/>
            <a:ext cx="1800200" cy="1024114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противодействие преступности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9832" y="3573016"/>
            <a:ext cx="2088232" cy="1368152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жильем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 города Батайска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1,47%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5733256"/>
            <a:ext cx="2088232" cy="86409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спорта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0,17%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949280"/>
            <a:ext cx="1800200" cy="648072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Доступная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92280" y="5301208"/>
            <a:ext cx="1800200" cy="680076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социальная активность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0,01%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1412776"/>
            <a:ext cx="1800200" cy="1040116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Информационное общество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4149080"/>
            <a:ext cx="1800200" cy="1152128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204864"/>
            <a:ext cx="1944216" cy="1800200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ситуаций, обеспечение пожарной безопасности и безопасности людей на водных объектах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8064" y="1412776"/>
            <a:ext cx="1944216" cy="76808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0,0%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3429000"/>
            <a:ext cx="1800200" cy="768085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Развитие муниципального управления 0,02%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7" name="Рисунок 5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6165304"/>
            <a:ext cx="648072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448" y="2852936"/>
            <a:ext cx="28803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3810000"/>
            <a:ext cx="77477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301208"/>
            <a:ext cx="48942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C659E"/>
              </a:clrFrom>
              <a:clrTo>
                <a:srgbClr val="3C65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132856"/>
            <a:ext cx="685088" cy="3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7DBF1"/>
              </a:clrFrom>
              <a:clrTo>
                <a:srgbClr val="B7DB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229200"/>
            <a:ext cx="5378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B0B0B8"/>
              </a:clrFrom>
              <a:clrTo>
                <a:srgbClr val="B0B0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0486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589240"/>
            <a:ext cx="5217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556792"/>
            <a:ext cx="892624" cy="9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4293096"/>
            <a:ext cx="864096" cy="40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12976"/>
            <a:ext cx="936104" cy="40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3728" y="5229200"/>
            <a:ext cx="846747" cy="4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98B3FF"/>
              </a:clrFrom>
              <a:clrTo>
                <a:srgbClr val="98B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437112"/>
            <a:ext cx="545802" cy="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4670"/>
              </a:clrFrom>
              <a:clrTo>
                <a:srgbClr val="00467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772816"/>
            <a:ext cx="557817" cy="3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6165304"/>
            <a:ext cx="686318" cy="36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4208" y="357301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6093296"/>
            <a:ext cx="372838" cy="4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60432" y="5013176"/>
            <a:ext cx="443049" cy="30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5148064" y="5661248"/>
            <a:ext cx="1944216" cy="936104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xn----7sbgbb2blsmakmo6k.xn--p1ai/images/news/2017/sentiabr/5361-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00192" y="6237312"/>
            <a:ext cx="648072" cy="330490"/>
          </a:xfrm>
          <a:prstGeom prst="rect">
            <a:avLst/>
          </a:prstGeom>
          <a:noFill/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6128" y="4445496"/>
            <a:ext cx="864096" cy="40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58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Заголовок 1"/>
          <p:cNvSpPr>
            <a:spLocks noGrp="1"/>
          </p:cNvSpPr>
          <p:nvPr>
            <p:ph type="title"/>
          </p:nvPr>
        </p:nvSpPr>
        <p:spPr>
          <a:xfrm>
            <a:off x="1045369" y="518119"/>
            <a:ext cx="7053263" cy="1050131"/>
          </a:xfrm>
        </p:spPr>
        <p:txBody>
          <a:bodyPr/>
          <a:lstStyle/>
          <a:p>
            <a:pPr algn="ctr" eaLnBrk="1" hangingPunct="1"/>
            <a:r>
              <a:rPr lang="ru-RU" sz="2100" b="1" i="1" dirty="0">
                <a:latin typeface="Times New Roman" pitchFamily="18" charset="0"/>
              </a:rPr>
              <a:t>Расходы бюджета города Батайска на  </a:t>
            </a:r>
            <a:r>
              <a:rPr lang="ru-RU" sz="2100" b="1" i="1" dirty="0" smtClean="0">
                <a:latin typeface="Times New Roman" pitchFamily="18" charset="0"/>
              </a:rPr>
              <a:t>2025 </a:t>
            </a:r>
            <a:r>
              <a:rPr lang="ru-RU" sz="2100" b="1" i="1" dirty="0">
                <a:latin typeface="Times New Roman" pitchFamily="18" charset="0"/>
              </a:rPr>
              <a:t>год</a:t>
            </a:r>
            <a:r>
              <a:rPr lang="ru-RU" sz="2100" b="1" i="1" dirty="0"/>
              <a:t> , </a:t>
            </a:r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graphicFrame>
        <p:nvGraphicFramePr>
          <p:cNvPr id="38916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1316038" y="1562100"/>
          <a:ext cx="7424737" cy="4013200"/>
        </p:xfrm>
        <a:graphic>
          <a:graphicData uri="http://schemas.openxmlformats.org/presentationml/2006/ole">
            <p:oleObj spid="_x0000_s50178" name="Worksheet" r:id="rId4" imgW="8934377" imgH="482922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374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413792"/>
          </a:xfrm>
        </p:spPr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</a:rPr>
              <a:t>Расходы бюджета города Батайска </a:t>
            </a:r>
            <a:r>
              <a:rPr lang="ru-RU" sz="1800" dirty="0" smtClean="0">
                <a:solidFill>
                  <a:srgbClr val="C00000"/>
                </a:solidFill>
              </a:rPr>
              <a:t>на социальную сферу </a:t>
            </a:r>
            <a:r>
              <a:rPr lang="ru-RU" sz="1800" smtClean="0">
                <a:solidFill>
                  <a:srgbClr val="0070C0"/>
                </a:solidFill>
              </a:rPr>
              <a:t>в 2025 </a:t>
            </a:r>
            <a:r>
              <a:rPr lang="ru-RU" sz="1800" dirty="0" smtClean="0">
                <a:solidFill>
                  <a:srgbClr val="0070C0"/>
                </a:solidFill>
              </a:rPr>
              <a:t>году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1"/>
          <p:cNvSpPr txBox="1"/>
          <p:nvPr/>
        </p:nvSpPr>
        <p:spPr>
          <a:xfrm>
            <a:off x="-180528" y="6453350"/>
            <a:ext cx="9144000" cy="4046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093296"/>
            <a:ext cx="9144000" cy="4046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pic>
        <p:nvPicPr>
          <p:cNvPr id="9" name="Рисунок 8" descr="c74233af673fa883c3bf3ced00139c8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4509120"/>
            <a:ext cx="1508800" cy="9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ae7630026493ae4d645b66f8385b63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4653136"/>
            <a:ext cx="1512168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6de2dd0ca433ea383268d0d0845de1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5445224"/>
            <a:ext cx="1512168" cy="96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48b54237b75083e518071093bc6882d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5445224"/>
            <a:ext cx="1584176" cy="960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23bc0c9f50377ed87e277aef36e0abc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56176" y="4653136"/>
            <a:ext cx="1296144" cy="77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082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4860032" y="2420888"/>
            <a:ext cx="208823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9"/>
          <p:cNvGrpSpPr/>
          <p:nvPr/>
        </p:nvGrpSpPr>
        <p:grpSpPr>
          <a:xfrm>
            <a:off x="251520" y="980728"/>
            <a:ext cx="5588958" cy="5365063"/>
            <a:chOff x="72285" y="1196759"/>
            <a:chExt cx="5588958" cy="5365063"/>
          </a:xfrm>
        </p:grpSpPr>
        <p:sp>
          <p:nvSpPr>
            <p:cNvPr id="22" name="Полилиния 21"/>
            <p:cNvSpPr/>
            <p:nvPr/>
          </p:nvSpPr>
          <p:spPr>
            <a:xfrm>
              <a:off x="1657284" y="2946369"/>
              <a:ext cx="1563509" cy="1136518"/>
            </a:xfrm>
            <a:custGeom>
              <a:avLst/>
              <a:gdLst>
                <a:gd name="connsiteX0" fmla="*/ 0 w 1563509"/>
                <a:gd name="connsiteY0" fmla="*/ 568259 h 1136518"/>
                <a:gd name="connsiteX1" fmla="*/ 322103 w 1563509"/>
                <a:gd name="connsiteY1" fmla="*/ 108607 h 1136518"/>
                <a:gd name="connsiteX2" fmla="*/ 781756 w 1563509"/>
                <a:gd name="connsiteY2" fmla="*/ 1 h 1136518"/>
                <a:gd name="connsiteX3" fmla="*/ 1241409 w 1563509"/>
                <a:gd name="connsiteY3" fmla="*/ 108608 h 1136518"/>
                <a:gd name="connsiteX4" fmla="*/ 1563510 w 1563509"/>
                <a:gd name="connsiteY4" fmla="*/ 568262 h 1136518"/>
                <a:gd name="connsiteX5" fmla="*/ 1241408 w 1563509"/>
                <a:gd name="connsiteY5" fmla="*/ 1027915 h 1136518"/>
                <a:gd name="connsiteX6" fmla="*/ 781755 w 1563509"/>
                <a:gd name="connsiteY6" fmla="*/ 1136521 h 1136518"/>
                <a:gd name="connsiteX7" fmla="*/ 322102 w 1563509"/>
                <a:gd name="connsiteY7" fmla="*/ 1027914 h 1136518"/>
                <a:gd name="connsiteX8" fmla="*/ 0 w 1563509"/>
                <a:gd name="connsiteY8" fmla="*/ 568261 h 1136518"/>
                <a:gd name="connsiteX9" fmla="*/ 0 w 1563509"/>
                <a:gd name="connsiteY9" fmla="*/ 568259 h 11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3509" h="1136518">
                  <a:moveTo>
                    <a:pt x="0" y="568259"/>
                  </a:moveTo>
                  <a:cubicBezTo>
                    <a:pt x="0" y="386404"/>
                    <a:pt x="119739" y="215533"/>
                    <a:pt x="322103" y="108607"/>
                  </a:cubicBezTo>
                  <a:cubicBezTo>
                    <a:pt x="455692" y="38021"/>
                    <a:pt x="616603" y="1"/>
                    <a:pt x="781756" y="1"/>
                  </a:cubicBezTo>
                  <a:cubicBezTo>
                    <a:pt x="946909" y="1"/>
                    <a:pt x="1107820" y="38021"/>
                    <a:pt x="1241409" y="108608"/>
                  </a:cubicBezTo>
                  <a:cubicBezTo>
                    <a:pt x="1443773" y="215535"/>
                    <a:pt x="1563511" y="386406"/>
                    <a:pt x="1563510" y="568262"/>
                  </a:cubicBezTo>
                  <a:cubicBezTo>
                    <a:pt x="1563510" y="750118"/>
                    <a:pt x="1443772" y="920988"/>
                    <a:pt x="1241408" y="1027915"/>
                  </a:cubicBezTo>
                  <a:cubicBezTo>
                    <a:pt x="1107819" y="1098502"/>
                    <a:pt x="946908" y="1136521"/>
                    <a:pt x="781755" y="1136521"/>
                  </a:cubicBezTo>
                  <a:cubicBezTo>
                    <a:pt x="616602" y="1136521"/>
                    <a:pt x="455691" y="1098501"/>
                    <a:pt x="322102" y="1027914"/>
                  </a:cubicBezTo>
                  <a:cubicBezTo>
                    <a:pt x="119738" y="920987"/>
                    <a:pt x="0" y="750116"/>
                    <a:pt x="0" y="568261"/>
                  </a:cubicBezTo>
                  <a:lnTo>
                    <a:pt x="0" y="568259"/>
                  </a:lnTo>
                  <a:close/>
                </a:path>
              </a:pathLst>
            </a:custGeom>
            <a:solidFill>
              <a:srgbClr val="9D52B4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751" tIns="184219" rIns="246751" bIns="1842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/>
                <a:t>4 713,5</a:t>
              </a:r>
              <a:r>
                <a:rPr lang="ru-RU" sz="1400" b="1" i="1" kern="1200" dirty="0" smtClean="0"/>
                <a:t>млн. рублей</a:t>
              </a:r>
              <a:endParaRPr lang="ru-RU" sz="1400" b="1" i="1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 rot="24675353">
              <a:off x="1686025" y="2472576"/>
              <a:ext cx="334797" cy="624471"/>
            </a:xfrm>
            <a:custGeom>
              <a:avLst/>
              <a:gdLst>
                <a:gd name="connsiteX0" fmla="*/ 0 w 334796"/>
                <a:gd name="connsiteY0" fmla="*/ 124894 h 624470"/>
                <a:gd name="connsiteX1" fmla="*/ 167398 w 334796"/>
                <a:gd name="connsiteY1" fmla="*/ 124894 h 624470"/>
                <a:gd name="connsiteX2" fmla="*/ 167398 w 334796"/>
                <a:gd name="connsiteY2" fmla="*/ 0 h 624470"/>
                <a:gd name="connsiteX3" fmla="*/ 334796 w 334796"/>
                <a:gd name="connsiteY3" fmla="*/ 312235 h 624470"/>
                <a:gd name="connsiteX4" fmla="*/ 167398 w 334796"/>
                <a:gd name="connsiteY4" fmla="*/ 624470 h 624470"/>
                <a:gd name="connsiteX5" fmla="*/ 167398 w 334796"/>
                <a:gd name="connsiteY5" fmla="*/ 499576 h 624470"/>
                <a:gd name="connsiteX6" fmla="*/ 0 w 334796"/>
                <a:gd name="connsiteY6" fmla="*/ 499576 h 624470"/>
                <a:gd name="connsiteX7" fmla="*/ 0 w 334796"/>
                <a:gd name="connsiteY7" fmla="*/ 124894 h 62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796" h="624470">
                  <a:moveTo>
                    <a:pt x="334796" y="499576"/>
                  </a:moveTo>
                  <a:lnTo>
                    <a:pt x="167398" y="499576"/>
                  </a:lnTo>
                  <a:lnTo>
                    <a:pt x="167398" y="624470"/>
                  </a:lnTo>
                  <a:lnTo>
                    <a:pt x="0" y="312235"/>
                  </a:lnTo>
                  <a:lnTo>
                    <a:pt x="167398" y="0"/>
                  </a:lnTo>
                  <a:lnTo>
                    <a:pt x="167398" y="124894"/>
                  </a:lnTo>
                  <a:lnTo>
                    <a:pt x="334796" y="124894"/>
                  </a:lnTo>
                  <a:lnTo>
                    <a:pt x="334796" y="49957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40" tIns="124894" rIns="-1" bIns="12489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2285" y="1196759"/>
              <a:ext cx="2106744" cy="1512168"/>
            </a:xfrm>
            <a:custGeom>
              <a:avLst/>
              <a:gdLst>
                <a:gd name="connsiteX0" fmla="*/ 0 w 2106744"/>
                <a:gd name="connsiteY0" fmla="*/ 753094 h 1506187"/>
                <a:gd name="connsiteX1" fmla="*/ 440744 w 2106744"/>
                <a:gd name="connsiteY1" fmla="*/ 140465 h 1506187"/>
                <a:gd name="connsiteX2" fmla="*/ 1053373 w 2106744"/>
                <a:gd name="connsiteY2" fmla="*/ 1 h 1506187"/>
                <a:gd name="connsiteX3" fmla="*/ 1666002 w 2106744"/>
                <a:gd name="connsiteY3" fmla="*/ 140466 h 1506187"/>
                <a:gd name="connsiteX4" fmla="*/ 2106744 w 2106744"/>
                <a:gd name="connsiteY4" fmla="*/ 753096 h 1506187"/>
                <a:gd name="connsiteX5" fmla="*/ 1666001 w 2106744"/>
                <a:gd name="connsiteY5" fmla="*/ 1365725 h 1506187"/>
                <a:gd name="connsiteX6" fmla="*/ 1053372 w 2106744"/>
                <a:gd name="connsiteY6" fmla="*/ 1506190 h 1506187"/>
                <a:gd name="connsiteX7" fmla="*/ 440743 w 2106744"/>
                <a:gd name="connsiteY7" fmla="*/ 1365725 h 1506187"/>
                <a:gd name="connsiteX8" fmla="*/ 1 w 2106744"/>
                <a:gd name="connsiteY8" fmla="*/ 753095 h 1506187"/>
                <a:gd name="connsiteX9" fmla="*/ 0 w 2106744"/>
                <a:gd name="connsiteY9" fmla="*/ 753094 h 150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6744" h="1506187">
                  <a:moveTo>
                    <a:pt x="0" y="753094"/>
                  </a:moveTo>
                  <a:cubicBezTo>
                    <a:pt x="1" y="509996"/>
                    <a:pt x="164137" y="281848"/>
                    <a:pt x="440744" y="140465"/>
                  </a:cubicBezTo>
                  <a:cubicBezTo>
                    <a:pt x="619468" y="49113"/>
                    <a:pt x="833672" y="1"/>
                    <a:pt x="1053373" y="1"/>
                  </a:cubicBezTo>
                  <a:cubicBezTo>
                    <a:pt x="1273075" y="1"/>
                    <a:pt x="1487279" y="49114"/>
                    <a:pt x="1666002" y="140466"/>
                  </a:cubicBezTo>
                  <a:cubicBezTo>
                    <a:pt x="1942609" y="281850"/>
                    <a:pt x="2106744" y="509998"/>
                    <a:pt x="2106744" y="753096"/>
                  </a:cubicBezTo>
                  <a:cubicBezTo>
                    <a:pt x="2106744" y="996194"/>
                    <a:pt x="1942608" y="1224342"/>
                    <a:pt x="1666001" y="1365725"/>
                  </a:cubicBezTo>
                  <a:cubicBezTo>
                    <a:pt x="1487277" y="1457077"/>
                    <a:pt x="1273074" y="1506190"/>
                    <a:pt x="1053372" y="1506190"/>
                  </a:cubicBezTo>
                  <a:cubicBezTo>
                    <a:pt x="833670" y="1506190"/>
                    <a:pt x="619466" y="1457077"/>
                    <a:pt x="440743" y="1365725"/>
                  </a:cubicBezTo>
                  <a:cubicBezTo>
                    <a:pt x="164136" y="1224342"/>
                    <a:pt x="0" y="996193"/>
                    <a:pt x="1" y="753095"/>
                  </a:cubicBezTo>
                  <a:lnTo>
                    <a:pt x="0" y="753094"/>
                  </a:lnTo>
                  <a:close/>
                </a:path>
              </a:pathLst>
            </a:custGeom>
            <a:solidFill>
              <a:srgbClr val="00CCFF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000066"/>
                  </a:solidFill>
                </a:rPr>
                <a:t>Дотации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000066"/>
                  </a:solidFill>
                </a:rPr>
                <a:t> 109,8 млн. рублей</a:t>
              </a:r>
              <a:endParaRPr lang="ru-RU" sz="1400" b="1" i="1" kern="1200" dirty="0">
                <a:solidFill>
                  <a:srgbClr val="000066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19619814">
              <a:off x="3130760" y="2621058"/>
              <a:ext cx="406699" cy="624470"/>
            </a:xfrm>
            <a:custGeom>
              <a:avLst/>
              <a:gdLst>
                <a:gd name="connsiteX0" fmla="*/ 0 w 406699"/>
                <a:gd name="connsiteY0" fmla="*/ 124894 h 624470"/>
                <a:gd name="connsiteX1" fmla="*/ 203350 w 406699"/>
                <a:gd name="connsiteY1" fmla="*/ 124894 h 624470"/>
                <a:gd name="connsiteX2" fmla="*/ 203350 w 406699"/>
                <a:gd name="connsiteY2" fmla="*/ 0 h 624470"/>
                <a:gd name="connsiteX3" fmla="*/ 406699 w 406699"/>
                <a:gd name="connsiteY3" fmla="*/ 312235 h 624470"/>
                <a:gd name="connsiteX4" fmla="*/ 203350 w 406699"/>
                <a:gd name="connsiteY4" fmla="*/ 624470 h 624470"/>
                <a:gd name="connsiteX5" fmla="*/ 203350 w 406699"/>
                <a:gd name="connsiteY5" fmla="*/ 499576 h 624470"/>
                <a:gd name="connsiteX6" fmla="*/ 0 w 406699"/>
                <a:gd name="connsiteY6" fmla="*/ 499576 h 624470"/>
                <a:gd name="connsiteX7" fmla="*/ 0 w 406699"/>
                <a:gd name="connsiteY7" fmla="*/ 124894 h 62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699" h="624470">
                  <a:moveTo>
                    <a:pt x="0" y="124894"/>
                  </a:moveTo>
                  <a:lnTo>
                    <a:pt x="203350" y="124894"/>
                  </a:lnTo>
                  <a:lnTo>
                    <a:pt x="203350" y="0"/>
                  </a:lnTo>
                  <a:lnTo>
                    <a:pt x="406699" y="312235"/>
                  </a:lnTo>
                  <a:lnTo>
                    <a:pt x="203350" y="624470"/>
                  </a:lnTo>
                  <a:lnTo>
                    <a:pt x="203350" y="499576"/>
                  </a:lnTo>
                  <a:lnTo>
                    <a:pt x="0" y="499576"/>
                  </a:lnTo>
                  <a:lnTo>
                    <a:pt x="0" y="12489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4894" rIns="122009" bIns="12489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664573" y="1340775"/>
              <a:ext cx="2996670" cy="1152133"/>
            </a:xfrm>
            <a:custGeom>
              <a:avLst/>
              <a:gdLst>
                <a:gd name="connsiteX0" fmla="*/ 0 w 2996670"/>
                <a:gd name="connsiteY0" fmla="*/ 871908 h 1743816"/>
                <a:gd name="connsiteX1" fmla="*/ 744737 w 2996670"/>
                <a:gd name="connsiteY1" fmla="*/ 118310 h 1743816"/>
                <a:gd name="connsiteX2" fmla="*/ 1498336 w 2996670"/>
                <a:gd name="connsiteY2" fmla="*/ 2 h 1743816"/>
                <a:gd name="connsiteX3" fmla="*/ 2251936 w 2996670"/>
                <a:gd name="connsiteY3" fmla="*/ 118311 h 1743816"/>
                <a:gd name="connsiteX4" fmla="*/ 2996670 w 2996670"/>
                <a:gd name="connsiteY4" fmla="*/ 871913 h 1743816"/>
                <a:gd name="connsiteX5" fmla="*/ 2251934 w 2996670"/>
                <a:gd name="connsiteY5" fmla="*/ 1625513 h 1743816"/>
                <a:gd name="connsiteX6" fmla="*/ 1498334 w 2996670"/>
                <a:gd name="connsiteY6" fmla="*/ 1743821 h 1743816"/>
                <a:gd name="connsiteX7" fmla="*/ 744734 w 2996670"/>
                <a:gd name="connsiteY7" fmla="*/ 1625512 h 1743816"/>
                <a:gd name="connsiteX8" fmla="*/ 0 w 2996670"/>
                <a:gd name="connsiteY8" fmla="*/ 871911 h 1743816"/>
                <a:gd name="connsiteX9" fmla="*/ 0 w 2996670"/>
                <a:gd name="connsiteY9" fmla="*/ 871908 h 174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6670" h="1743816">
                  <a:moveTo>
                    <a:pt x="0" y="871908"/>
                  </a:moveTo>
                  <a:cubicBezTo>
                    <a:pt x="1" y="561470"/>
                    <a:pt x="283650" y="274446"/>
                    <a:pt x="744737" y="118310"/>
                  </a:cubicBezTo>
                  <a:cubicBezTo>
                    <a:pt x="973563" y="40823"/>
                    <a:pt x="1233586" y="2"/>
                    <a:pt x="1498336" y="2"/>
                  </a:cubicBezTo>
                  <a:cubicBezTo>
                    <a:pt x="1763086" y="2"/>
                    <a:pt x="2023110" y="40824"/>
                    <a:pt x="2251936" y="118311"/>
                  </a:cubicBezTo>
                  <a:cubicBezTo>
                    <a:pt x="2713024" y="274449"/>
                    <a:pt x="2996671" y="561474"/>
                    <a:pt x="2996670" y="871913"/>
                  </a:cubicBezTo>
                  <a:cubicBezTo>
                    <a:pt x="2996670" y="1182351"/>
                    <a:pt x="2713022" y="1469375"/>
                    <a:pt x="2251934" y="1625513"/>
                  </a:cubicBezTo>
                  <a:cubicBezTo>
                    <a:pt x="2023108" y="1703000"/>
                    <a:pt x="1763084" y="1743821"/>
                    <a:pt x="1498334" y="1743821"/>
                  </a:cubicBezTo>
                  <a:cubicBezTo>
                    <a:pt x="1233584" y="1743821"/>
                    <a:pt x="973560" y="1703000"/>
                    <a:pt x="744734" y="1625512"/>
                  </a:cubicBezTo>
                  <a:cubicBezTo>
                    <a:pt x="283646" y="1469374"/>
                    <a:pt x="-2" y="1182349"/>
                    <a:pt x="0" y="871911"/>
                  </a:cubicBezTo>
                  <a:lnTo>
                    <a:pt x="0" y="871908"/>
                  </a:lnTo>
                  <a:close/>
                </a:path>
              </a:pathLst>
            </a:custGeom>
            <a:solidFill>
              <a:srgbClr val="28F828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632" tIns="273156" rIns="456632" bIns="27315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chemeClr val="accent3">
                      <a:lumMod val="50000"/>
                    </a:schemeClr>
                  </a:solidFill>
                </a:rPr>
                <a:t>Субсидии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chemeClr val="accent3">
                      <a:lumMod val="50000"/>
                    </a:schemeClr>
                  </a:solidFill>
                </a:rPr>
                <a:t>1  725,4 млн. рублей</a:t>
              </a:r>
              <a:endParaRPr lang="ru-RU" sz="1400" b="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17802907">
              <a:off x="1774075" y="4091569"/>
              <a:ext cx="434920" cy="624471"/>
            </a:xfrm>
            <a:custGeom>
              <a:avLst/>
              <a:gdLst>
                <a:gd name="connsiteX0" fmla="*/ 0 w 434920"/>
                <a:gd name="connsiteY0" fmla="*/ 124894 h 624470"/>
                <a:gd name="connsiteX1" fmla="*/ 217460 w 434920"/>
                <a:gd name="connsiteY1" fmla="*/ 124894 h 624470"/>
                <a:gd name="connsiteX2" fmla="*/ 217460 w 434920"/>
                <a:gd name="connsiteY2" fmla="*/ 0 h 624470"/>
                <a:gd name="connsiteX3" fmla="*/ 434920 w 434920"/>
                <a:gd name="connsiteY3" fmla="*/ 312235 h 624470"/>
                <a:gd name="connsiteX4" fmla="*/ 217460 w 434920"/>
                <a:gd name="connsiteY4" fmla="*/ 624470 h 624470"/>
                <a:gd name="connsiteX5" fmla="*/ 217460 w 434920"/>
                <a:gd name="connsiteY5" fmla="*/ 499576 h 624470"/>
                <a:gd name="connsiteX6" fmla="*/ 0 w 434920"/>
                <a:gd name="connsiteY6" fmla="*/ 499576 h 624470"/>
                <a:gd name="connsiteX7" fmla="*/ 0 w 434920"/>
                <a:gd name="connsiteY7" fmla="*/ 124894 h 62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920" h="624470">
                  <a:moveTo>
                    <a:pt x="434920" y="499576"/>
                  </a:moveTo>
                  <a:lnTo>
                    <a:pt x="217460" y="499576"/>
                  </a:lnTo>
                  <a:lnTo>
                    <a:pt x="217460" y="624470"/>
                  </a:lnTo>
                  <a:lnTo>
                    <a:pt x="0" y="312235"/>
                  </a:lnTo>
                  <a:lnTo>
                    <a:pt x="217460" y="0"/>
                  </a:lnTo>
                  <a:lnTo>
                    <a:pt x="217460" y="124894"/>
                  </a:lnTo>
                  <a:lnTo>
                    <a:pt x="434920" y="124894"/>
                  </a:lnTo>
                  <a:lnTo>
                    <a:pt x="434920" y="49957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475" tIns="124894" rIns="0" bIns="12489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07506" y="4725143"/>
              <a:ext cx="2269035" cy="1836679"/>
            </a:xfrm>
            <a:custGeom>
              <a:avLst/>
              <a:gdLst>
                <a:gd name="connsiteX0" fmla="*/ 0 w 2520254"/>
                <a:gd name="connsiteY0" fmla="*/ 918340 h 1836679"/>
                <a:gd name="connsiteX1" fmla="*/ 517962 w 2520254"/>
                <a:gd name="connsiteY1" fmla="*/ 176174 h 1836679"/>
                <a:gd name="connsiteX2" fmla="*/ 1260129 w 2520254"/>
                <a:gd name="connsiteY2" fmla="*/ 1 h 1836679"/>
                <a:gd name="connsiteX3" fmla="*/ 2002296 w 2520254"/>
                <a:gd name="connsiteY3" fmla="*/ 176175 h 1836679"/>
                <a:gd name="connsiteX4" fmla="*/ 2520255 w 2520254"/>
                <a:gd name="connsiteY4" fmla="*/ 918343 h 1836679"/>
                <a:gd name="connsiteX5" fmla="*/ 2002294 w 2520254"/>
                <a:gd name="connsiteY5" fmla="*/ 1660510 h 1836679"/>
                <a:gd name="connsiteX6" fmla="*/ 1260127 w 2520254"/>
                <a:gd name="connsiteY6" fmla="*/ 1836683 h 1836679"/>
                <a:gd name="connsiteX7" fmla="*/ 517960 w 2520254"/>
                <a:gd name="connsiteY7" fmla="*/ 1660509 h 1836679"/>
                <a:gd name="connsiteX8" fmla="*/ 0 w 2520254"/>
                <a:gd name="connsiteY8" fmla="*/ 918341 h 1836679"/>
                <a:gd name="connsiteX9" fmla="*/ 0 w 2520254"/>
                <a:gd name="connsiteY9" fmla="*/ 918340 h 183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254" h="1836679">
                  <a:moveTo>
                    <a:pt x="0" y="918340"/>
                  </a:moveTo>
                  <a:cubicBezTo>
                    <a:pt x="1" y="624846"/>
                    <a:pt x="192494" y="349031"/>
                    <a:pt x="517962" y="176174"/>
                  </a:cubicBezTo>
                  <a:cubicBezTo>
                    <a:pt x="733530" y="61685"/>
                    <a:pt x="993390" y="1"/>
                    <a:pt x="1260129" y="1"/>
                  </a:cubicBezTo>
                  <a:cubicBezTo>
                    <a:pt x="1526868" y="1"/>
                    <a:pt x="1786728" y="61686"/>
                    <a:pt x="2002296" y="176175"/>
                  </a:cubicBezTo>
                  <a:cubicBezTo>
                    <a:pt x="2327764" y="349032"/>
                    <a:pt x="2520256" y="624848"/>
                    <a:pt x="2520255" y="918343"/>
                  </a:cubicBezTo>
                  <a:cubicBezTo>
                    <a:pt x="2520255" y="1211837"/>
                    <a:pt x="2327762" y="1487653"/>
                    <a:pt x="2002294" y="1660510"/>
                  </a:cubicBezTo>
                  <a:cubicBezTo>
                    <a:pt x="1786726" y="1774999"/>
                    <a:pt x="1526866" y="1836683"/>
                    <a:pt x="1260127" y="1836683"/>
                  </a:cubicBezTo>
                  <a:cubicBezTo>
                    <a:pt x="993388" y="1836683"/>
                    <a:pt x="733528" y="1774998"/>
                    <a:pt x="517960" y="1660509"/>
                  </a:cubicBezTo>
                  <a:cubicBezTo>
                    <a:pt x="192492" y="1487652"/>
                    <a:pt x="0" y="1211836"/>
                    <a:pt x="0" y="918341"/>
                  </a:cubicBezTo>
                  <a:lnTo>
                    <a:pt x="0" y="918340"/>
                  </a:lnTo>
                  <a:close/>
                </a:path>
              </a:pathLst>
            </a:custGeom>
            <a:solidFill>
              <a:srgbClr val="D7F04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chemeClr val="accent3">
                      <a:lumMod val="50000"/>
                    </a:schemeClr>
                  </a:solidFill>
                </a:rPr>
                <a:t>Субвенции на переданные полномочия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smtClean="0">
                  <a:solidFill>
                    <a:schemeClr val="accent3">
                      <a:lumMod val="50000"/>
                    </a:schemeClr>
                  </a:solidFill>
                </a:rPr>
                <a:t>2 816,2млн</a:t>
              </a:r>
              <a:r>
                <a:rPr lang="ru-RU" sz="1400" b="1" i="1" kern="1200" dirty="0" smtClean="0">
                  <a:solidFill>
                    <a:schemeClr val="accent3">
                      <a:lumMod val="50000"/>
                    </a:schemeClr>
                  </a:solidFill>
                </a:rPr>
                <a:t>. рублей</a:t>
              </a:r>
              <a:endParaRPr lang="ru-RU" sz="1400" b="1" i="1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8496944" cy="432048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 городу Батайску на 2025 год</a:t>
            </a:r>
            <a:endParaRPr lang="ru-RU" sz="18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920" y="4797152"/>
            <a:ext cx="2016224" cy="1728192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Строительство школы, приобретение модульного здания</a:t>
            </a:r>
            <a:endParaRPr lang="ru-RU" sz="1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1 134,6 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млн. рублей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6983760" y="980728"/>
            <a:ext cx="2160240" cy="2016224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200" b="1" i="1" dirty="0" smtClean="0">
                <a:solidFill>
                  <a:srgbClr val="000066"/>
                </a:solidFill>
                <a:cs typeface="Traditional Arabic" pitchFamily="18" charset="-78"/>
              </a:rPr>
              <a:t>Дорожное хозяйство </a:t>
            </a:r>
          </a:p>
          <a:p>
            <a:pPr lvl="0" algn="ctr"/>
            <a:r>
              <a:rPr lang="ru-RU" sz="1200" b="1" i="1" dirty="0" smtClean="0">
                <a:solidFill>
                  <a:srgbClr val="000066"/>
                </a:solidFill>
                <a:cs typeface="Traditional Arabic" pitchFamily="18" charset="-78"/>
              </a:rPr>
              <a:t>     </a:t>
            </a:r>
            <a:r>
              <a:rPr lang="ru-RU" sz="1200" b="1" i="1" dirty="0" smtClean="0">
                <a:solidFill>
                  <a:srgbClr val="000066"/>
                </a:solidFill>
                <a:cs typeface="Traditional Arabic" pitchFamily="18" charset="-78"/>
              </a:rPr>
              <a:t>57,9 </a:t>
            </a:r>
            <a:r>
              <a:rPr lang="ru-RU" sz="1200" b="1" i="1" dirty="0" smtClean="0">
                <a:solidFill>
                  <a:srgbClr val="000066"/>
                </a:solidFill>
                <a:cs typeface="Traditional Arabic" pitchFamily="18" charset="-78"/>
              </a:rPr>
              <a:t>млн. рублей</a:t>
            </a:r>
            <a:endParaRPr lang="ru-RU" sz="1200" b="1" dirty="0">
              <a:solidFill>
                <a:srgbClr val="000066"/>
              </a:solidFill>
              <a:cs typeface="Traditional Arabic" pitchFamily="18" charset="-78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499992" y="3356992"/>
            <a:ext cx="2088232" cy="1296144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Капитальный ремонт </a:t>
            </a:r>
          </a:p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38,0 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млн. рублей</a:t>
            </a:r>
            <a:endParaRPr lang="ru-RU" sz="1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2411760" y="4077072"/>
            <a:ext cx="2016224" cy="1052736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Прочие направления              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350,4 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млн. рублей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6012160" y="4221088"/>
            <a:ext cx="1872208" cy="2547664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cs typeface="Traditional Arabic" pitchFamily="18" charset="-78"/>
              </a:rPr>
              <a:t>Приобретение оборудования</a:t>
            </a:r>
          </a:p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cs typeface="Traditional Arabic" pitchFamily="18" charset="-78"/>
              </a:rPr>
              <a:t>39,1 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cs typeface="Traditional Arabic" pitchFamily="18" charset="-78"/>
              </a:rPr>
              <a:t>млн. рублей</a:t>
            </a:r>
            <a:endParaRPr lang="ru-RU" sz="1200" b="1" dirty="0">
              <a:solidFill>
                <a:schemeClr val="bg2">
                  <a:lumMod val="25000"/>
                </a:schemeClr>
              </a:solidFill>
              <a:cs typeface="Traditional Arabic" pitchFamily="18" charset="-78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724128" y="1844824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563888" y="2492896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" idx="6"/>
          </p:cNvCxnSpPr>
          <p:nvPr/>
        </p:nvCxnSpPr>
        <p:spPr>
          <a:xfrm>
            <a:off x="4342142" y="2276880"/>
            <a:ext cx="373874" cy="2304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27984" y="2492896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узел 34"/>
          <p:cNvSpPr/>
          <p:nvPr/>
        </p:nvSpPr>
        <p:spPr>
          <a:xfrm>
            <a:off x="6804248" y="2996952"/>
            <a:ext cx="2339752" cy="1440160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Организация бесплатного питания учащихся начальных классов</a:t>
            </a:r>
            <a:endParaRPr lang="ru-RU" sz="1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105,4 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млн. рублей</a:t>
            </a:r>
            <a:endParaRPr lang="ru-RU" sz="1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 rot="21048859">
            <a:off x="1090663" y="3171678"/>
            <a:ext cx="434920" cy="624471"/>
          </a:xfrm>
          <a:custGeom>
            <a:avLst/>
            <a:gdLst>
              <a:gd name="connsiteX0" fmla="*/ 0 w 434920"/>
              <a:gd name="connsiteY0" fmla="*/ 124894 h 624470"/>
              <a:gd name="connsiteX1" fmla="*/ 217460 w 434920"/>
              <a:gd name="connsiteY1" fmla="*/ 124894 h 624470"/>
              <a:gd name="connsiteX2" fmla="*/ 217460 w 434920"/>
              <a:gd name="connsiteY2" fmla="*/ 0 h 624470"/>
              <a:gd name="connsiteX3" fmla="*/ 434920 w 434920"/>
              <a:gd name="connsiteY3" fmla="*/ 312235 h 624470"/>
              <a:gd name="connsiteX4" fmla="*/ 217460 w 434920"/>
              <a:gd name="connsiteY4" fmla="*/ 624470 h 624470"/>
              <a:gd name="connsiteX5" fmla="*/ 217460 w 434920"/>
              <a:gd name="connsiteY5" fmla="*/ 499576 h 624470"/>
              <a:gd name="connsiteX6" fmla="*/ 0 w 434920"/>
              <a:gd name="connsiteY6" fmla="*/ 499576 h 624470"/>
              <a:gd name="connsiteX7" fmla="*/ 0 w 434920"/>
              <a:gd name="connsiteY7" fmla="*/ 124894 h 62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920" h="624470">
                <a:moveTo>
                  <a:pt x="434920" y="499576"/>
                </a:moveTo>
                <a:lnTo>
                  <a:pt x="217460" y="499576"/>
                </a:lnTo>
                <a:lnTo>
                  <a:pt x="217460" y="624470"/>
                </a:lnTo>
                <a:lnTo>
                  <a:pt x="0" y="312235"/>
                </a:lnTo>
                <a:lnTo>
                  <a:pt x="217460" y="0"/>
                </a:lnTo>
                <a:lnTo>
                  <a:pt x="217460" y="124894"/>
                </a:lnTo>
                <a:lnTo>
                  <a:pt x="434920" y="124894"/>
                </a:lnTo>
                <a:lnTo>
                  <a:pt x="434920" y="49957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0475" tIns="124894" rIns="0" bIns="12489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0" y="3501008"/>
            <a:ext cx="1656184" cy="100811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Иные межбюджетные трансферты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 algn="ctr"/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62,1 млн.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рублей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71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281" y="1072203"/>
            <a:ext cx="6957479" cy="493457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на основании которых составляется проект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758271" y="1721433"/>
          <a:ext cx="3564654" cy="381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654"/>
              </a:tblGrid>
              <a:tr h="8915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послание Президента Российской Федерации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  <a:tr h="96529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социально-экономического развития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  <a:tr h="96529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бюджетной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политики и города Батайска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  <a:tr h="96529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программы, проекты муниципальных программ</a:t>
                      </a: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105" y="1657324"/>
            <a:ext cx="2126165" cy="120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591" y="2271927"/>
            <a:ext cx="2104418" cy="1579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462" y="4246260"/>
            <a:ext cx="1842676" cy="1394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449" y="2988419"/>
            <a:ext cx="1851821" cy="1385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5682" y="4488909"/>
            <a:ext cx="1961558" cy="13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623" y="9726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4499" y="1721434"/>
            <a:ext cx="7242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долгосрочной сбалансированности и устойчивости бюджетной системы;</a:t>
            </a:r>
          </a:p>
          <a:p>
            <a:pPr algn="l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-безусловное исполнение принятых социальных обязательств;</a:t>
            </a:r>
          </a:p>
          <a:p>
            <a:pPr algn="l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-повышение эффективности бюджетных расходов;          </a:t>
            </a:r>
          </a:p>
          <a:p>
            <a:pPr algn="l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государственных и муниципальных услуг;</a:t>
            </a:r>
          </a:p>
          <a:p>
            <a:pPr algn="l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-обеспечение открытости и прозрачности бюджетного процесса и вовлечение в него граждан;</a:t>
            </a:r>
          </a:p>
          <a:p>
            <a:pPr algn="l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-поддержание умеренной долговой нагрузки на бюджет городского округа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419600"/>
            <a:ext cx="3173198" cy="17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3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6123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города Батайска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95078" y="1859930"/>
          <a:ext cx="7949330" cy="4561346"/>
        </p:xfrm>
        <a:graphic>
          <a:graphicData uri="http://schemas.openxmlformats.org/drawingml/2006/table">
            <a:tbl>
              <a:tblPr/>
              <a:tblGrid>
                <a:gridCol w="3628850"/>
                <a:gridCol w="1656184"/>
                <a:gridCol w="1368152"/>
                <a:gridCol w="1296144"/>
              </a:tblGrid>
              <a:tr h="888939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2025 год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2026 год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2027 год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6 491,2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5 897,6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5 949,2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1 777,6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1 814,0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1 855,7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безвозмездные поступления из областного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4 713,6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5 720,3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5 896,1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6 491,2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5 720,3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5 896,1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6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 (-), </a:t>
                      </a:r>
                      <a:r>
                        <a:rPr lang="ru-RU" sz="1600" b="1" dirty="0" err="1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(+)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177,3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53,1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00295" y="1606778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млн</a:t>
            </a:r>
            <a:r>
              <a:rPr lang="ru-RU" sz="1050" b="1" dirty="0">
                <a:solidFill>
                  <a:prstClr val="black"/>
                </a:solidFill>
              </a:rPr>
              <a:t>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868" y="5882394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02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города Батайска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2025 год</a:t>
            </a: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/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6 491,2</a:t>
            </a:r>
            <a:endParaRPr lang="ru-RU" sz="1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6 491,2</a:t>
            </a:r>
            <a:endParaRPr lang="ru-RU" sz="1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млн</a:t>
            </a:r>
            <a:r>
              <a:rPr lang="ru-RU" sz="1050" b="1" dirty="0">
                <a:solidFill>
                  <a:prstClr val="black"/>
                </a:solidFill>
              </a:rPr>
              <a:t>. 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5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Содержимое 3"/>
          <p:cNvGraphicFramePr>
            <a:graphicFrameLocks noGrp="1"/>
          </p:cNvGraphicFramePr>
          <p:nvPr/>
        </p:nvGraphicFramePr>
        <p:xfrm>
          <a:off x="762000" y="914400"/>
          <a:ext cx="7991475" cy="4368800"/>
        </p:xfrm>
        <a:graphic>
          <a:graphicData uri="http://schemas.openxmlformats.org/presentationml/2006/ole">
            <p:oleObj spid="_x0000_s49154" name="Worksheet" r:id="rId5" imgW="7991343" imgH="4372110" progId="Excel.Sheet.8">
              <p:embed/>
            </p:oleObj>
          </a:graphicData>
        </a:graphic>
      </p:graphicFrame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573963" y="1563688"/>
            <a:ext cx="1600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млн рублей</a:t>
            </a:r>
          </a:p>
        </p:txBody>
      </p:sp>
      <p:sp>
        <p:nvSpPr>
          <p:cNvPr id="45060" name="TextBox 14"/>
          <p:cNvSpPr txBox="1">
            <a:spLocks noChangeArrowheads="1"/>
          </p:cNvSpPr>
          <p:nvPr/>
        </p:nvSpPr>
        <p:spPr bwMode="auto">
          <a:xfrm>
            <a:off x="2298700" y="317500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44,1 </a:t>
            </a:r>
            <a:r>
              <a:rPr lang="ru-RU" sz="16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4576763" y="1943100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smtClean="0">
                <a:solidFill>
                  <a:srgbClr val="000000"/>
                </a:solidFill>
              </a:rPr>
              <a:t>9,5%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2" name="TextBox 16"/>
          <p:cNvSpPr txBox="1">
            <a:spLocks noChangeArrowheads="1"/>
          </p:cNvSpPr>
          <p:nvPr/>
        </p:nvSpPr>
        <p:spPr bwMode="auto">
          <a:xfrm>
            <a:off x="5492750" y="3927475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3" name="TextBox 17"/>
          <p:cNvSpPr txBox="1">
            <a:spLocks noChangeArrowheads="1"/>
          </p:cNvSpPr>
          <p:nvPr/>
        </p:nvSpPr>
        <p:spPr bwMode="auto">
          <a:xfrm>
            <a:off x="5949950" y="3044825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12,2%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4454525" y="4365625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5" name="TextBox 20"/>
          <p:cNvSpPr txBox="1">
            <a:spLocks noChangeArrowheads="1"/>
          </p:cNvSpPr>
          <p:nvPr/>
        </p:nvSpPr>
        <p:spPr bwMode="auto">
          <a:xfrm>
            <a:off x="2670175" y="4968875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БЮДЖЕТА ГОРОДА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2022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45069" name="Номер слайда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C57296-9114-4F59-B978-8E0655A2A4AB}" type="slidenum">
              <a:rPr lang="ru-RU">
                <a:cs typeface="Arial" charset="0"/>
              </a:rPr>
              <a:pPr/>
              <a:t>6</a:t>
            </a:fld>
            <a:endParaRPr lang="ru-RU" dirty="0">
              <a:cs typeface="Arial" charset="0"/>
            </a:endParaRPr>
          </a:p>
        </p:txBody>
      </p:sp>
      <p:sp>
        <p:nvSpPr>
          <p:cNvPr id="45070" name="TextBox 17"/>
          <p:cNvSpPr txBox="1">
            <a:spLocks noChangeArrowheads="1"/>
          </p:cNvSpPr>
          <p:nvPr/>
        </p:nvSpPr>
        <p:spPr bwMode="auto">
          <a:xfrm>
            <a:off x="3416300" y="478313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71" name="TextBox 37"/>
          <p:cNvSpPr txBox="1">
            <a:spLocks noChangeArrowheads="1"/>
          </p:cNvSpPr>
          <p:nvPr/>
        </p:nvSpPr>
        <p:spPr bwMode="auto">
          <a:xfrm>
            <a:off x="5305425" y="5441950"/>
            <a:ext cx="3706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Налоги на совокупный доход – 217,5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388" y="5445126"/>
            <a:ext cx="8353052" cy="1331824"/>
            <a:chOff x="394726" y="5013176"/>
            <a:chExt cx="8167129" cy="1404748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6128" cy="324629"/>
              <a:chOff x="395536" y="5013176"/>
              <a:chExt cx="4056128" cy="324629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92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8096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0000"/>
                    </a:solidFill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783,5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5"/>
              <a:ext cx="3564176" cy="324629"/>
              <a:chOff x="395536" y="5373215"/>
              <a:chExt cx="3564176" cy="324629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90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5"/>
                <a:ext cx="3276144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Налог на имущество физ.лиц – 66,7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4726" y="5810594"/>
              <a:ext cx="3354150" cy="607330"/>
              <a:chOff x="394726" y="5810594"/>
              <a:chExt cx="3354150" cy="607330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4726" y="581059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88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065308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Арендная плата за землю – 169,5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87864" y="5613583"/>
              <a:ext cx="3441760" cy="755725"/>
              <a:chOff x="5231880" y="5253543"/>
              <a:chExt cx="3441760" cy="755725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31880" y="5253543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grpSp>
            <p:nvGrpSpPr>
              <p:cNvPr id="9" name="Группа 40"/>
              <p:cNvGrpSpPr>
                <a:grpSpLocks/>
              </p:cNvGrpSpPr>
              <p:nvPr/>
            </p:nvGrpSpPr>
            <p:grpSpPr bwMode="auto">
              <a:xfrm>
                <a:off x="5231880" y="5457242"/>
                <a:ext cx="3441760" cy="552026"/>
                <a:chOff x="5231880" y="5457242"/>
                <a:chExt cx="3441760" cy="552026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231880" y="5609078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4508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600194" y="5457242"/>
                  <a:ext cx="3073446" cy="5520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 dirty="0">
                      <a:solidFill>
                        <a:srgbClr val="000000"/>
                      </a:solidFill>
                    </a:rPr>
                    <a:t>Иные налоговые и неналоговые </a:t>
                  </a:r>
                </a:p>
                <a:p>
                  <a:r>
                    <a:rPr lang="ru-RU" sz="1400" b="1" dirty="0">
                      <a:solidFill>
                        <a:srgbClr val="000000"/>
                      </a:solidFill>
                    </a:rPr>
                    <a:t>доходы </a:t>
                  </a:r>
                  <a:r>
                    <a:rPr lang="ru-RU" sz="1400" b="1">
                      <a:solidFill>
                        <a:srgbClr val="000000"/>
                      </a:solidFill>
                    </a:rPr>
                    <a:t>– </a:t>
                  </a:r>
                  <a:r>
                    <a:rPr lang="ru-RU" sz="1400" b="1" smtClean="0">
                      <a:solidFill>
                        <a:srgbClr val="000000"/>
                      </a:solidFill>
                    </a:rPr>
                    <a:t>125,0</a:t>
                  </a:r>
                  <a:endParaRPr lang="ru-RU" sz="1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" name="Группа 38"/>
            <p:cNvGrpSpPr>
              <a:grpSpLocks/>
            </p:cNvGrpSpPr>
            <p:nvPr/>
          </p:nvGrpSpPr>
          <p:grpSpPr bwMode="auto">
            <a:xfrm>
              <a:off x="5076056" y="5105023"/>
              <a:ext cx="3485799" cy="764542"/>
              <a:chOff x="5220072" y="5825103"/>
              <a:chExt cx="3485799" cy="764542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220072" y="582510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82" name="TextBox 37"/>
              <p:cNvSpPr txBox="1">
                <a:spLocks noChangeArrowheads="1"/>
              </p:cNvSpPr>
              <p:nvPr/>
            </p:nvSpPr>
            <p:spPr bwMode="auto">
              <a:xfrm>
                <a:off x="5537636" y="6265016"/>
                <a:ext cx="3168235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Транспортный налог – 153,5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706789" cy="563523"/>
              <a:chOff x="395536" y="5733256"/>
              <a:chExt cx="2706789" cy="563523"/>
            </a:xfrm>
          </p:grpSpPr>
          <p:sp>
            <p:nvSpPr>
              <p:cNvPr id="45079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418757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Земельный налог  </a:t>
                </a:r>
                <a:r>
                  <a:rPr lang="ru-RU" sz="1400" b="1" dirty="0">
                    <a:solidFill>
                      <a:srgbClr val="000000"/>
                    </a:solidFill>
                  </a:rPr>
                  <a:t>– 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261,9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95536" y="615276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xmlns="" val="2901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Arial Black" pitchFamily="34" charset="0"/>
              </a:rPr>
              <a:t>Основные налоговые и неналоговые доходы бюджета города Батайска в  2022 году (тыс.рублей)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066801" y="457200"/>
          <a:ext cx="13480473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Безымянный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51520" y="2204864"/>
          <a:ext cx="7272808" cy="245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476786"/>
                <a:gridCol w="1835582"/>
                <a:gridCol w="180020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4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04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4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 ВСЕГО </a:t>
                      </a:r>
                      <a:endParaRPr lang="ru-RU" sz="14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4 083,6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4 093,5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97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4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lang="ru-RU" sz="14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159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109,8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593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Целевые трансферты из областного бюджета</a:t>
                      </a:r>
                      <a:endParaRPr lang="ru-RU" sz="14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4 603,7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4 055,6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4 093,5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6983760" y="1628800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15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программ, 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расходы, млн.рублей</a:t>
            </a:r>
          </a:p>
        </p:txBody>
      </p:sp>
      <p:grpSp>
        <p:nvGrpSpPr>
          <p:cNvPr id="2" name="Группа 16"/>
          <p:cNvGrpSpPr/>
          <p:nvPr/>
        </p:nvGrpSpPr>
        <p:grpSpPr>
          <a:xfrm>
            <a:off x="304800" y="2438400"/>
            <a:ext cx="2514600" cy="2362200"/>
            <a:chOff x="3048000" y="1828800"/>
            <a:chExt cx="2514600" cy="2362200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3048000" y="18288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>
                  <a:solidFill>
                    <a:schemeClr val="bg2"/>
                  </a:solidFill>
                </a:rPr>
                <a:t>6 309,5</a:t>
              </a:r>
              <a:endParaRPr lang="ru-RU" b="1" i="1" dirty="0">
                <a:solidFill>
                  <a:schemeClr val="bg2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/>
                <a:t>181,7</a:t>
              </a:r>
              <a:endParaRPr lang="ru-RU" b="1" i="1" dirty="0"/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990600" y="1905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2025 год</a:t>
            </a:r>
            <a:endParaRPr lang="ru-RU" b="1" dirty="0">
              <a:solidFill>
                <a:srgbClr val="FF3399"/>
              </a:solidFill>
            </a:endParaRP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533400" y="60960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5334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803525" y="55991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914400" y="51816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расходы бюджета, формируемые в </a:t>
            </a:r>
            <a:r>
              <a:rPr lang="ru-RU" b="1" dirty="0" smtClean="0"/>
              <a:t>рамках</a:t>
            </a:r>
          </a:p>
          <a:p>
            <a:r>
              <a:rPr lang="ru-RU" b="1" dirty="0" smtClean="0"/>
              <a:t>муниципальных </a:t>
            </a:r>
            <a:r>
              <a:rPr lang="ru-RU" b="1" dirty="0"/>
              <a:t>программ города Батайска 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914400" y="6019800"/>
            <a:ext cx="6215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/>
              <a:t>непрограммные</a:t>
            </a:r>
            <a:r>
              <a:rPr lang="ru-RU" b="1" dirty="0"/>
              <a:t> расходы бюджета города </a:t>
            </a:r>
            <a:r>
              <a:rPr lang="ru-RU" b="1" dirty="0" smtClean="0"/>
              <a:t>Батайска </a:t>
            </a:r>
            <a:endParaRPr lang="ru-RU" b="1" dirty="0"/>
          </a:p>
        </p:txBody>
      </p:sp>
      <p:grpSp>
        <p:nvGrpSpPr>
          <p:cNvPr id="3" name="Группа 16"/>
          <p:cNvGrpSpPr/>
          <p:nvPr/>
        </p:nvGrpSpPr>
        <p:grpSpPr>
          <a:xfrm>
            <a:off x="3429000" y="2362200"/>
            <a:ext cx="2514600" cy="2286000"/>
            <a:chOff x="2895600" y="1905000"/>
            <a:chExt cx="2514600" cy="2286000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895600" y="19050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>
                  <a:solidFill>
                    <a:schemeClr val="bg2"/>
                  </a:solidFill>
                </a:rPr>
                <a:t>5 490,5</a:t>
              </a:r>
              <a:endParaRPr lang="ru-RU" b="1" i="1" dirty="0">
                <a:solidFill>
                  <a:schemeClr val="bg2"/>
                </a:solidFill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/>
                <a:t>229,7</a:t>
              </a:r>
              <a:endParaRPr lang="ru-RU" b="1" i="1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6248400" y="2438400"/>
            <a:ext cx="2514600" cy="2209800"/>
            <a:chOff x="3124200" y="1981200"/>
            <a:chExt cx="2514600" cy="2209800"/>
          </a:xfrm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124200" y="19812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>
                  <a:solidFill>
                    <a:schemeClr val="bg2"/>
                  </a:solidFill>
                </a:rPr>
                <a:t>5 542,9</a:t>
              </a:r>
              <a:endParaRPr lang="ru-RU" b="1" i="1" dirty="0">
                <a:solidFill>
                  <a:schemeClr val="bg2"/>
                </a:solidFill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dirty="0" smtClean="0"/>
                <a:t>353,2</a:t>
              </a:r>
              <a:endParaRPr lang="ru-RU" b="1" i="1" dirty="0"/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038600" y="18288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2026 год</a:t>
            </a:r>
            <a:endParaRPr lang="ru-RU" b="1" dirty="0">
              <a:solidFill>
                <a:srgbClr val="FF3399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58000" y="1905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2027 год</a:t>
            </a:r>
            <a:endParaRPr lang="ru-RU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723</Words>
  <Application>Microsoft Office PowerPoint</Application>
  <PresentationFormat>Экран (4:3)</PresentationFormat>
  <Paragraphs>237</Paragraphs>
  <Slides>13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Worksheet</vt:lpstr>
      <vt:lpstr>Слайд 1</vt:lpstr>
      <vt:lpstr>Документы, на основании которых составляется проект бюджета</vt:lpstr>
      <vt:lpstr>Слайд 3</vt:lpstr>
      <vt:lpstr>Основные параметры бюджета города Батайска на 2025-2027 годы</vt:lpstr>
      <vt:lpstr>Основные параметры бюджета города Батайска  на 2025 год</vt:lpstr>
      <vt:lpstr>Слайд 6</vt:lpstr>
      <vt:lpstr>Основные налоговые и неналоговые доходы бюджета города Батайска в  2022 году (тыс.рублей)</vt:lpstr>
      <vt:lpstr>Безвозмездные поступления из областного бюджета</vt:lpstr>
      <vt:lpstr>Расходы бюджета, формируемые в рамках муниципальных программ, и непрограммные расходы, млн.рублей</vt:lpstr>
      <vt:lpstr>Доля муниципальных программ в общем объеме расходов, запланированных на  реализацию муниципальных программ города Батайска в 2025 году</vt:lpstr>
      <vt:lpstr>Расходы бюджета города Батайска на  2025 год , тыс.руб.</vt:lpstr>
      <vt:lpstr>Расходы бюджета города Батайска на социальную сферу в 2025 году</vt:lpstr>
      <vt:lpstr>Межбюджетные трансферты  городу Батайску на 2025 год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Жарова</cp:lastModifiedBy>
  <cp:revision>251</cp:revision>
  <cp:lastPrinted>2014-03-28T09:40:31Z</cp:lastPrinted>
  <dcterms:created xsi:type="dcterms:W3CDTF">1601-01-01T00:00:00Z</dcterms:created>
  <dcterms:modified xsi:type="dcterms:W3CDTF">2025-04-22T11:33:11Z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