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1"/>
  </p:notesMasterIdLst>
  <p:sldIdLst>
    <p:sldId id="264" r:id="rId2"/>
    <p:sldId id="272" r:id="rId3"/>
    <p:sldId id="265" r:id="rId4"/>
    <p:sldId id="257" r:id="rId5"/>
    <p:sldId id="260" r:id="rId6"/>
    <p:sldId id="278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9D1"/>
    <a:srgbClr val="FF3399"/>
    <a:srgbClr val="B7531B"/>
    <a:srgbClr val="C0C2EA"/>
    <a:srgbClr val="FF0066"/>
    <a:srgbClr val="000066"/>
    <a:srgbClr val="3611BF"/>
    <a:srgbClr val="4AAF21"/>
    <a:srgbClr val="797DD1"/>
    <a:srgbClr val="DEF1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87" autoAdjust="0"/>
  </p:normalViewPr>
  <p:slideViewPr>
    <p:cSldViewPr>
      <p:cViewPr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8362573099415356E-2"/>
          <c:y val="8.397866534625778E-2"/>
          <c:w val="0.89841269841269644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50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rgbClr val="FFFF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780366.4</c:v>
                </c:pt>
                <c:pt idx="1">
                  <c:v>204677.2</c:v>
                </c:pt>
                <c:pt idx="2" formatCode="#,##0.00">
                  <c:v>1636199.2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504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008">
                <a:noFill/>
              </a:ln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900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5396808951512639E-2"/>
          <c:y val="0.65643349605222789"/>
          <c:w val="0.94285714285714251"/>
          <c:h val="0.29536073541046975"/>
        </c:manualLayout>
      </c:layout>
      <c:spPr>
        <a:noFill/>
        <a:ln w="3626">
          <a:noFill/>
          <a:prstDash val="solid"/>
        </a:ln>
      </c:spPr>
      <c:txPr>
        <a:bodyPr/>
        <a:lstStyle/>
        <a:p>
          <a:pPr>
            <a:defRPr sz="3200" b="0" i="1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238095238095247E-2"/>
          <c:y val="2.3980815347721826E-2"/>
          <c:w val="0.88888888888888884"/>
          <c:h val="0.7625899280575539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FFFF"/>
            </a:solidFill>
            <a:ln w="1269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FFFF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0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008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8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701788335780062E-2"/>
                  <c:y val="6.0606060606060622E-2"/>
                </c:manualLayout>
              </c:layout>
              <c:showVal val="1"/>
            </c:dLbl>
            <c:dLbl>
              <c:idx val="1"/>
              <c:layout>
                <c:manualLayout>
                  <c:x val="7.0090195293384935E-2"/>
                  <c:y val="0.16666666666666666"/>
                </c:manualLayout>
              </c:layout>
              <c:showVal val="1"/>
            </c:dLbl>
            <c:dLbl>
              <c:idx val="2"/>
              <c:layout>
                <c:manualLayout>
                  <c:x val="8.1057466500899806E-3"/>
                  <c:y val="-5.6341056288826977E-2"/>
                </c:manualLayout>
              </c:layout>
              <c:showVal val="1"/>
            </c:dLbl>
            <c:dLbl>
              <c:idx val="3"/>
              <c:layout>
                <c:manualLayout>
                  <c:x val="5.0484051335688514E-2"/>
                  <c:y val="-5.4222163607696411E-2"/>
                </c:manualLayout>
              </c:layout>
              <c:showVal val="1"/>
            </c:dLbl>
            <c:dLbl>
              <c:idx val="4"/>
              <c:layout>
                <c:manualLayout>
                  <c:x val="8.8360418763444248E-2"/>
                  <c:y val="-5.030901971336308E-2"/>
                </c:manualLayout>
              </c:layout>
              <c:showVal val="1"/>
            </c:dLbl>
            <c:spPr>
              <a:noFill/>
              <a:ln w="25380">
                <a:noFill/>
              </a:ln>
            </c:spPr>
            <c:showVal val="1"/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Налоги на совокупный доход</c:v>
                </c:pt>
                <c:pt idx="3">
                  <c:v>Арендная плата за землю</c:v>
                </c:pt>
                <c:pt idx="4">
                  <c:v>Прочие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317226.3</c:v>
                </c:pt>
                <c:pt idx="1">
                  <c:v>308000</c:v>
                </c:pt>
                <c:pt idx="2">
                  <c:v>67300</c:v>
                </c:pt>
                <c:pt idx="3">
                  <c:v>162005.4</c:v>
                </c:pt>
                <c:pt idx="4">
                  <c:v>130511.9</c:v>
                </c:pt>
              </c:numCache>
            </c:numRef>
          </c:val>
        </c:ser>
        <c:dLbls>
          <c:showVal val="1"/>
        </c:dLbls>
        <c:gapDepth val="0"/>
        <c:shape val="box"/>
        <c:axId val="105366272"/>
        <c:axId val="105367808"/>
        <c:axId val="0"/>
      </c:bar3DChart>
      <c:catAx>
        <c:axId val="105366272"/>
        <c:scaling>
          <c:orientation val="minMax"/>
        </c:scaling>
        <c:axPos val="b"/>
        <c:numFmt formatCode="General" sourceLinked="1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105367808"/>
        <c:crosses val="autoZero"/>
        <c:auto val="1"/>
        <c:lblAlgn val="ctr"/>
        <c:lblOffset val="100"/>
        <c:tickLblSkip val="1"/>
        <c:tickMarkSkip val="1"/>
      </c:catAx>
      <c:valAx>
        <c:axId val="105367808"/>
        <c:scaling>
          <c:orientation val="minMax"/>
        </c:scaling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105366272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 b="1" i="0" u="none" strike="noStrike" spc="0" baseline="0">
          <a:solidFill>
            <a:schemeClr val="tx1"/>
          </a:solidFill>
          <a:latin typeface="Times New Roman" pitchFamily="18" charset="0"/>
          <a:ea typeface="Arial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6.95906432748538E-2"/>
          <c:y val="8.3978665346258266E-2"/>
          <c:w val="0.898412698412694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504">
              <a:solidFill>
                <a:schemeClr val="tx1"/>
              </a:solidFill>
              <a:prstDash val="solid"/>
            </a:ln>
          </c:spPr>
          <c:explosion val="14"/>
          <c:dPt>
            <c:idx val="0"/>
            <c:spPr>
              <a:solidFill>
                <a:srgbClr val="FFFF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Субвенции 79,5%</c:v>
                </c:pt>
                <c:pt idx="1">
                  <c:v>Субсидии 15,4%</c:v>
                </c:pt>
                <c:pt idx="2">
                  <c:v>Иные трансферты 5,1%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1300428.7</c:v>
                </c:pt>
                <c:pt idx="1">
                  <c:v>252121</c:v>
                </c:pt>
                <c:pt idx="2" formatCode="#,##0.00">
                  <c:v>83649.5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504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450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008">
                <a:noFill/>
              </a:ln>
            </c:spPr>
            <c:txPr>
              <a:bodyPr/>
              <a:lstStyle/>
              <a:p>
                <a:pPr>
                  <a:defRPr sz="134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</c:dLbls>
          <c:cat>
            <c:strRef>
              <c:f>Sheet1!$B$1:$D$1</c:f>
              <c:strCache>
                <c:ptCount val="3"/>
                <c:pt idx="0">
                  <c:v>Субвенции 79,5%</c:v>
                </c:pt>
                <c:pt idx="1">
                  <c:v>Субсидии 15,4%</c:v>
                </c:pt>
                <c:pt idx="2">
                  <c:v>Иные трансферты 5,1%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900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3200" b="0" i="1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1478680296541913E-2"/>
          <c:y val="0.62362420008504016"/>
          <c:w val="0.94285714285714251"/>
          <c:h val="0.29536073541046992"/>
        </c:manualLayout>
      </c:layout>
      <c:spPr>
        <a:noFill/>
        <a:ln w="3626">
          <a:noFill/>
          <a:prstDash val="solid"/>
        </a:ln>
      </c:spPr>
      <c:txPr>
        <a:bodyPr/>
        <a:lstStyle/>
        <a:p>
          <a:pPr>
            <a:defRPr sz="3200" b="0" i="1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60"/>
      <c:perspective val="0"/>
    </c:view3D>
    <c:plotArea>
      <c:layout>
        <c:manualLayout>
          <c:layoutTarget val="inner"/>
          <c:xMode val="edge"/>
          <c:yMode val="edge"/>
          <c:x val="8.2446822610900503E-3"/>
          <c:y val="0.22212380633271867"/>
          <c:w val="0.61879850021860661"/>
          <c:h val="0.376509130507622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7106">
              <a:solidFill>
                <a:schemeClr val="tx1"/>
              </a:solidFill>
              <a:prstDash val="solid"/>
            </a:ln>
          </c:spPr>
          <c:explosion val="10"/>
          <c:dPt>
            <c:idx val="1"/>
            <c:spPr>
              <a:solidFill>
                <a:schemeClr val="accent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3"/>
            <c:explosion val="17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4"/>
            <c:explosion val="25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rgbClr val="FF99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FF00FF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515168521984151E-3"/>
                  <c:y val="8.9968755601144923E-2"/>
                </c:manualLayout>
              </c:layout>
              <c:dLblPos val="bestFit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1799543706017881E-2"/>
                  <c:y val="9.528845442434998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12553122263992E-2"/>
                  <c:y val="0.1323761008259464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6390162358860092E-3"/>
                  <c:y val="-0.13974692707407929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3.2134352399143036E-2"/>
                  <c:y val="-0.18161769140559594"/>
                </c:manualLayout>
              </c:layout>
              <c:dLblPos val="bestFit"/>
              <c:showPercent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%" sourceLinked="0"/>
            <c:spPr>
              <a:noFill/>
              <a:ln w="3421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Sheet1!$B$1:$L$1</c:f>
              <c:strCache>
                <c:ptCount val="11"/>
                <c:pt idx="0">
                  <c:v>Общегосударственные вопросы - 5,9%</c:v>
                </c:pt>
                <c:pt idx="1">
                  <c:v>Национальная безопасность и правоохранительная деятельность - 1,0%</c:v>
                </c:pt>
                <c:pt idx="2">
                  <c:v>Национальная экономика - 6,6%</c:v>
                </c:pt>
                <c:pt idx="3">
                  <c:v>Жилищно-коммунальное хозяйство - 5,2%</c:v>
                </c:pt>
                <c:pt idx="4">
                  <c:v>Образование - 52,2%</c:v>
                </c:pt>
                <c:pt idx="5">
                  <c:v>Культура, кинематография - 3,6%</c:v>
                </c:pt>
                <c:pt idx="6">
                  <c:v>Здравоохранение - 0,8%</c:v>
                </c:pt>
                <c:pt idx="7">
                  <c:v>Социальная политика - 22,6%</c:v>
                </c:pt>
                <c:pt idx="8">
                  <c:v>Спорт - 0,4%</c:v>
                </c:pt>
                <c:pt idx="9">
                  <c:v>Обслуживание мун. Долга - 1,6%</c:v>
                </c:pt>
                <c:pt idx="10">
                  <c:v>Средства массовой информации - 0,0%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155.19999999999999</c:v>
                </c:pt>
                <c:pt idx="1">
                  <c:v>27.1</c:v>
                </c:pt>
                <c:pt idx="2">
                  <c:v>173.7</c:v>
                </c:pt>
                <c:pt idx="3">
                  <c:v>135.80000000000001</c:v>
                </c:pt>
                <c:pt idx="4">
                  <c:v>1369.6</c:v>
                </c:pt>
                <c:pt idx="5">
                  <c:v>95.4</c:v>
                </c:pt>
                <c:pt idx="6">
                  <c:v>21.2</c:v>
                </c:pt>
                <c:pt idx="7">
                  <c:v>592.6</c:v>
                </c:pt>
                <c:pt idx="8">
                  <c:v>9.5</c:v>
                </c:pt>
                <c:pt idx="9">
                  <c:v>40.700000000000003</c:v>
                </c:pt>
                <c:pt idx="1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7106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7106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4211">
                <a:noFill/>
              </a:ln>
            </c:spPr>
            <c:txPr>
              <a:bodyPr/>
              <a:lstStyle/>
              <a:p>
                <a:pPr>
                  <a:defRPr sz="25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Sheet1!$B$1:$L$1</c:f>
              <c:strCache>
                <c:ptCount val="11"/>
                <c:pt idx="0">
                  <c:v>Общегосударственные вопросы - 5,9%</c:v>
                </c:pt>
                <c:pt idx="1">
                  <c:v>Национальная безопасность и правоохранительная деятельность - 1,0%</c:v>
                </c:pt>
                <c:pt idx="2">
                  <c:v>Национальная экономика - 6,6%</c:v>
                </c:pt>
                <c:pt idx="3">
                  <c:v>Жилищно-коммунальное хозяйство - 5,2%</c:v>
                </c:pt>
                <c:pt idx="4">
                  <c:v>Образование - 52,2%</c:v>
                </c:pt>
                <c:pt idx="5">
                  <c:v>Культура, кинематография - 3,6%</c:v>
                </c:pt>
                <c:pt idx="6">
                  <c:v>Здравоохранение - 0,8%</c:v>
                </c:pt>
                <c:pt idx="7">
                  <c:v>Социальная политика - 22,6%</c:v>
                </c:pt>
                <c:pt idx="8">
                  <c:v>Спорт - 0,4%</c:v>
                </c:pt>
                <c:pt idx="9">
                  <c:v>Обслуживание мун. Долга - 1,6%</c:v>
                </c:pt>
                <c:pt idx="10">
                  <c:v>Средства массовой информации - 0,0%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Val val="1"/>
        </c:dLbls>
      </c:pie3DChart>
      <c:spPr>
        <a:noFill/>
        <a:ln w="17106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58041805732564256"/>
          <c:y val="3.0085608979728753E-2"/>
          <c:w val="0.37530139885857688"/>
          <c:h val="0.92127140224493265"/>
        </c:manualLayout>
      </c:layout>
      <c:spPr>
        <a:noFill/>
        <a:ln w="4276">
          <a:solidFill>
            <a:schemeClr val="tx1"/>
          </a:solidFill>
          <a:prstDash val="solid"/>
        </a:ln>
      </c:spPr>
      <c:txPr>
        <a:bodyPr/>
        <a:lstStyle/>
        <a:p>
          <a:pPr>
            <a:defRPr sz="130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5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0.90106</cdr:x>
      <cdr:y>0.14468</cdr:y>
    </cdr:from>
    <cdr:to>
      <cdr:x>1</cdr:x>
      <cdr:y>0.29787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2721" y="863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CDE3CA-2266-4E22-A75A-D24DE76B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2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EEEA6E-AF07-404B-932D-A5235BE6BE7B}" type="slidenum">
              <a:rPr lang="ru-RU"/>
              <a:pPr/>
              <a:t>4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F19C74-F20A-4EBB-B4E0-4543DAAB30CD}" type="slidenum">
              <a:rPr lang="ru-RU"/>
              <a:pPr/>
              <a:t>5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EEEA6E-AF07-404B-932D-A5235BE6BE7B}" type="slidenum">
              <a:rPr lang="ru-RU"/>
              <a:pPr/>
              <a:t>6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DE3CA-2266-4E22-A75A-D24DE76B8DE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62E812-B9FB-485A-A867-3F31E31A8E0A}" type="slidenum">
              <a:rPr lang="ru-RU"/>
              <a:pPr/>
              <a:t>9</a:t>
            </a:fld>
            <a:endParaRPr 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D35AB-4415-48C6-9AD5-B3DFDD0289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D7010-EB8F-4025-9060-FF5FCA575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1B8DA-FB08-41DD-B1BD-E66297D9E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8F9A-33C3-4C66-8FF6-6C530B11C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F79C-74F6-4FE1-AEED-01C031D82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5F7FE-5953-419D-9D3E-4F69163D8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5A976-BB44-498E-9016-B61B65A05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A30C4-6539-4D27-B5DD-2F7D79068E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0B207-D24F-446C-B879-D4F7A55C9E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B5515-882D-4BF0-A054-BD3DA6839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30303-0AE9-4D73-83C9-DA00BB050B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A554837-1CD3-4E15-B57B-052D4E622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6C3310F-6B4D-4B7F-97C6-B68CA3A277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690300"/>
            <a:ext cx="9144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«О бюджете города Батайска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 на 2018 год и на плановый период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 2019 и 2020 годов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3319D1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9" descr="герб Батайска с флагом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904999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71800" y="2286000"/>
            <a:ext cx="2971800" cy="2362200"/>
          </a:xfrm>
          <a:prstGeom prst="ellipse">
            <a:avLst/>
          </a:prstGeom>
          <a:solidFill>
            <a:srgbClr val="3319D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формирования проекта бюджета города Батайска на 2018-2020 годы 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flipH="1">
            <a:off x="6172200" y="4419600"/>
            <a:ext cx="2743200" cy="18288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города Батайска</a:t>
            </a:r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0" y="4419600"/>
            <a:ext cx="2514600" cy="198120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города Батайска на 2018-2020 годы</a:t>
            </a: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343400" y="914400"/>
            <a:ext cx="76200" cy="76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514600" y="0"/>
            <a:ext cx="3886200" cy="18288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Основные направления бюджетной, налоговой и долговой политики города Батайска на 2018-2020 годы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91000" y="1752600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 flipV="1">
            <a:off x="5791200" y="3810000"/>
            <a:ext cx="838200" cy="609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209800" y="3886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354449"/>
            <a:ext cx="85344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параметры бюджета города Батайска на 2018 -2020 годы, млн.рублей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1676400"/>
          <a:ext cx="8153400" cy="509016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038600"/>
                <a:gridCol w="1447800"/>
                <a:gridCol w="1295400"/>
                <a:gridCol w="1371600"/>
              </a:tblGrid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2018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ДОХОДЫ всего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2621,2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2482,7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2475,1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в том числе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Налоговые и неналоговые доходы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985,0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1023,9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1009,2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Межбюджетные трансферты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1636,2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1458,8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1465,9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/>
                        <a:t>РАСХОДЫ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2621,2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2395,0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2365,1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ДЕФИЦИТ</a:t>
                      </a:r>
                      <a:r>
                        <a:rPr lang="ru-RU" sz="2800" baseline="0" dirty="0" smtClean="0"/>
                        <a:t> (-)</a:t>
                      </a:r>
                      <a:r>
                        <a:rPr lang="ru-RU" sz="2800" dirty="0" smtClean="0"/>
                        <a:t>ПРОФИЦИТ (+)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87,7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110,0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4463" marR="44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76400"/>
          <a:ext cx="8686800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000" y="533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города Батайска </a:t>
            </a:r>
            <a:r>
              <a:rPr lang="ru-RU" sz="3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281940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defRPr>
            </a:pPr>
            <a:r>
              <a:rPr lang="ru-RU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62</a:t>
            </a:r>
            <a:r>
              <a:rPr lang="en-US" sz="3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%</a:t>
            </a:r>
            <a:endParaRPr lang="en-US" sz="3200" dirty="0">
              <a:ln>
                <a:solidFill>
                  <a:schemeClr val="bg1">
                    <a:lumMod val="9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7201" y="3429000"/>
            <a:ext cx="782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8</a:t>
            </a:r>
            <a:r>
              <a:rPr lang="en-US" sz="2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Arial Black" pitchFamily="34" charset="0"/>
              </a:rPr>
              <a:t>%</a:t>
            </a:r>
            <a:endParaRPr lang="en-US" sz="2800" dirty="0">
              <a:ln>
                <a:solidFill>
                  <a:schemeClr val="bg1">
                    <a:lumMod val="9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9003" y="2590800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30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Arial Black" pitchFamily="34" charset="0"/>
              </a:rPr>
              <a:t>%</a:t>
            </a:r>
            <a:endParaRPr lang="en-US" sz="2800" dirty="0">
              <a:ln>
                <a:solidFill>
                  <a:schemeClr val="bg1"/>
                </a:solidFill>
              </a:ln>
              <a:latin typeface="Arial Black" pitchFamily="34" charset="0"/>
            </a:endParaRPr>
          </a:p>
        </p:txBody>
      </p:sp>
      <p:pic>
        <p:nvPicPr>
          <p:cNvPr id="13" name="Рисунок 9" descr="герб Батайска с флагом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295399" cy="8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Arial Black" pitchFamily="34" charset="0"/>
              </a:rPr>
              <a:t>Основные налоговые и неналоговые доходы бюджета города Батайска в  2018 году (тыс.рублей)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1066800" y="1828800"/>
          <a:ext cx="10591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76400"/>
          <a:ext cx="8686800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2000" y="533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межбюджетных трансфертов, предоставляемых бюджету города Батайска в 2018 году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9" descr="герб Батайска с флагом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295399" cy="8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РАСХОДЫ БЮДЖЕТА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3891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РАСХОДЫ БЮДЖЕТА </a:t>
            </a:r>
          </a:p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РАСПРЕДЕЛЕНЫ ПО: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3810000"/>
            <a:ext cx="2743200" cy="1828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10 главным распорядителям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0" y="3886200"/>
            <a:ext cx="2590800" cy="1828800"/>
          </a:xfrm>
          <a:prstGeom prst="ellipse">
            <a:avLst/>
          </a:prstGeom>
          <a:solidFill>
            <a:srgbClr val="FF0066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 муниципальным программам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1200" y="3733800"/>
            <a:ext cx="2819400" cy="18288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11 разделам бюджетной классификации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запланированных на реализацию муниципальных программ города Батайска в 2017 году</a:t>
            </a:r>
          </a:p>
        </p:txBody>
      </p:sp>
      <p:grpSp>
        <p:nvGrpSpPr>
          <p:cNvPr id="2" name="Группа 23"/>
          <p:cNvGrpSpPr/>
          <p:nvPr/>
        </p:nvGrpSpPr>
        <p:grpSpPr>
          <a:xfrm>
            <a:off x="152400" y="1447800"/>
            <a:ext cx="2160000" cy="5257800"/>
            <a:chOff x="304800" y="1524000"/>
            <a:chExt cx="2160000" cy="5105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4800" y="1524000"/>
              <a:ext cx="2160000" cy="18000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Развитие образования – 54,3%</a:t>
              </a:r>
              <a:endPara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04800" y="3429000"/>
              <a:ext cx="2160000" cy="162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граждан –</a:t>
              </a:r>
            </a:p>
            <a:p>
              <a:pPr lvl="0" algn="ctr"/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19,9%</a:t>
              </a:r>
              <a:endPara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04800" y="5189400"/>
              <a:ext cx="2160000" cy="1440000"/>
            </a:xfrm>
            <a:prstGeom prst="roundRect">
              <a:avLst/>
            </a:prstGeom>
            <a:solidFill>
              <a:srgbClr val="2B2B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услугами ЖКХ – 1,6%</a:t>
              </a:r>
              <a:endPara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362200" y="1447800"/>
            <a:ext cx="2160000" cy="1368000"/>
          </a:xfrm>
          <a:prstGeom prst="roundRect">
            <a:avLst/>
          </a:prstGeom>
          <a:solidFill>
            <a:srgbClr val="2007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6,2%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62200" y="2931000"/>
            <a:ext cx="2160000" cy="1260000"/>
          </a:xfrm>
          <a:prstGeom prst="roundRect">
            <a:avLst/>
          </a:prstGeom>
          <a:solidFill>
            <a:srgbClr val="4C1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благоустройство–3,1%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12000" y="4298400"/>
            <a:ext cx="2160000" cy="1188000"/>
          </a:xfrm>
          <a:prstGeom prst="roundRect">
            <a:avLst/>
          </a:prstGeom>
          <a:solidFill>
            <a:srgbClr val="591F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6,8%</a:t>
            </a:r>
            <a:endParaRPr lang="ru-RU" sz="1700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2000" y="5589600"/>
            <a:ext cx="2160000" cy="1116000"/>
          </a:xfrm>
          <a:prstGeom prst="roundRect">
            <a:avLst/>
          </a:prstGeom>
          <a:solidFill>
            <a:srgbClr val="642E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комфортным жильем населения  -2,3%</a:t>
            </a:r>
            <a:endParaRPr lang="ru-RU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8200" y="1447800"/>
            <a:ext cx="2160000" cy="1080000"/>
          </a:xfrm>
          <a:prstGeom prst="roundRect">
            <a:avLst/>
          </a:prstGeom>
          <a:solidFill>
            <a:srgbClr val="784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Информационное общество – 1,2%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8200" y="2590800"/>
            <a:ext cx="2160000" cy="1008000"/>
          </a:xfrm>
          <a:prstGeom prst="roundRect">
            <a:avLst/>
          </a:prstGeom>
          <a:solidFill>
            <a:srgbClr val="885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ЧС – 1,1%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98000" y="3788400"/>
            <a:ext cx="2160000" cy="936000"/>
          </a:xfrm>
          <a:prstGeom prst="roundRect">
            <a:avLst/>
          </a:prstGeom>
          <a:solidFill>
            <a:srgbClr val="9F7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– 0,6%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24400" y="4851000"/>
            <a:ext cx="2160000" cy="864000"/>
          </a:xfrm>
          <a:prstGeom prst="roundRect">
            <a:avLst/>
          </a:prstGeom>
          <a:solidFill>
            <a:srgbClr val="A78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0,4% 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800600" y="5791200"/>
            <a:ext cx="2160000" cy="828000"/>
          </a:xfrm>
          <a:prstGeom prst="roundRect">
            <a:avLst/>
          </a:prstGeom>
          <a:solidFill>
            <a:srgbClr val="C6B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0,4%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07800" y="1447800"/>
            <a:ext cx="2160000" cy="792000"/>
          </a:xfrm>
          <a:prstGeom prst="roundRect">
            <a:avLst/>
          </a:prstGeom>
          <a:solidFill>
            <a:srgbClr val="3F45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Безопасный город – 0,2%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34200" y="2286000"/>
            <a:ext cx="2160000" cy="756000"/>
          </a:xfrm>
          <a:prstGeom prst="roundRect">
            <a:avLst/>
          </a:prstGeom>
          <a:solidFill>
            <a:srgbClr val="575C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здравоохранения – 0,84%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934200" y="3124200"/>
            <a:ext cx="2160000" cy="720000"/>
          </a:xfrm>
          <a:prstGeom prst="roundRect">
            <a:avLst/>
          </a:prstGeom>
          <a:solidFill>
            <a:srgbClr val="797D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 управления – 0,06%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934200" y="3886200"/>
            <a:ext cx="2160000" cy="648000"/>
          </a:xfrm>
          <a:prstGeom prst="roundRect">
            <a:avLst/>
          </a:prstGeom>
          <a:solidFill>
            <a:srgbClr val="8F93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Молодежь города Батайска – 0,03%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34200" y="4572000"/>
            <a:ext cx="2160000" cy="576000"/>
          </a:xfrm>
          <a:prstGeom prst="roundRect">
            <a:avLst/>
          </a:prstGeom>
          <a:solidFill>
            <a:srgbClr val="C0C2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Доступная среда – 0,0%</a:t>
            </a:r>
            <a:endParaRPr lang="ru-RU" sz="12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84000" y="5334000"/>
            <a:ext cx="2160000" cy="504000"/>
          </a:xfrm>
          <a:prstGeom prst="roundRect">
            <a:avLst/>
          </a:prstGeom>
          <a:solidFill>
            <a:srgbClr val="E2E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Экономическое развитие – 0,01%</a:t>
            </a:r>
            <a:endParaRPr lang="ru-RU" sz="11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84000" y="5943600"/>
            <a:ext cx="2160000" cy="432000"/>
          </a:xfrm>
          <a:prstGeom prst="round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0,4%</a:t>
            </a:r>
            <a:endParaRPr lang="ru-RU" sz="12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84000" y="6426000"/>
            <a:ext cx="2160000" cy="360000"/>
          </a:xfrm>
          <a:prstGeom prst="roundRect">
            <a:avLst/>
          </a:prstGeom>
          <a:solidFill>
            <a:srgbClr val="DEF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 smtClean="0">
                <a:solidFill>
                  <a:srgbClr val="3319D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– 0,4</a:t>
            </a:r>
            <a:endParaRPr lang="ru-RU" sz="1100" b="1" dirty="0">
              <a:solidFill>
                <a:srgbClr val="3319D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28600"/>
            <a:ext cx="66294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Arial Black" pitchFamily="34" charset="0"/>
              </a:rPr>
              <a:t>Структура расходов бюджета города Батайска в 2018 году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168082"/>
              </p:ext>
            </p:extLst>
          </p:nvPr>
        </p:nvGraphicFramePr>
        <p:xfrm>
          <a:off x="457200" y="889000"/>
          <a:ext cx="9242321" cy="59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323</Words>
  <Application>Microsoft Office PowerPoint</Application>
  <PresentationFormat>Экран (4:3)</PresentationFormat>
  <Paragraphs>85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Основные налоговые и неналоговые доходы бюджета города Батайска в  2018 году (тыс.рублей)</vt:lpstr>
      <vt:lpstr>Слайд 6</vt:lpstr>
      <vt:lpstr>РАСХОДЫ БЮДЖЕТА</vt:lpstr>
      <vt:lpstr>Доля муниципальных программ в общем объеме расходов, запланированных на реализацию муниципальных программ города Батайска в 2017 году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Жарова</cp:lastModifiedBy>
  <cp:revision>208</cp:revision>
  <cp:lastPrinted>2014-03-28T09:40:31Z</cp:lastPrinted>
  <dcterms:created xsi:type="dcterms:W3CDTF">1601-01-01T00:00:00Z</dcterms:created>
  <dcterms:modified xsi:type="dcterms:W3CDTF">2018-02-22T08:18:51Z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