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6"/>
  </p:notesMasterIdLst>
  <p:sldIdLst>
    <p:sldId id="264" r:id="rId2"/>
    <p:sldId id="272" r:id="rId3"/>
    <p:sldId id="265" r:id="rId4"/>
    <p:sldId id="257" r:id="rId5"/>
    <p:sldId id="260" r:id="rId6"/>
    <p:sldId id="278" r:id="rId7"/>
    <p:sldId id="277" r:id="rId8"/>
    <p:sldId id="266" r:id="rId9"/>
    <p:sldId id="282" r:id="rId10"/>
    <p:sldId id="273" r:id="rId11"/>
    <p:sldId id="280" r:id="rId12"/>
    <p:sldId id="283" r:id="rId13"/>
    <p:sldId id="279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19D1"/>
    <a:srgbClr val="FF3399"/>
    <a:srgbClr val="B7531B"/>
    <a:srgbClr val="C0C2EA"/>
    <a:srgbClr val="FF0066"/>
    <a:srgbClr val="000066"/>
    <a:srgbClr val="3611BF"/>
    <a:srgbClr val="4AAF21"/>
    <a:srgbClr val="797DD1"/>
    <a:srgbClr val="DEF1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87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6.9590643274853814E-2"/>
          <c:y val="8.3978665346258224E-2"/>
          <c:w val="0.89841269841269644"/>
          <c:h val="0.537170263788968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450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rgbClr val="FFFF00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CC00FF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00CC00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Lbls>
            <c:delete val="1"/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Финансовая помощь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702574.7</c:v>
                </c:pt>
                <c:pt idx="1">
                  <c:v>250091.8</c:v>
                </c:pt>
                <c:pt idx="2" formatCode="#,##0.00">
                  <c:v>1317145.6000000001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4504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solidFill>
                <a:schemeClr val="accent1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9008">
                <a:noFill/>
              </a:ln>
            </c:spPr>
            <c:txPr>
              <a:bodyPr/>
              <a:lstStyle/>
              <a:p>
                <a:pPr>
                  <a:defRPr sz="134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Финансовая помощь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</c:pie3DChart>
      <c:spPr>
        <a:noFill/>
        <a:ln w="29008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3200" b="0" i="1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3200" b="0" i="1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3200" b="0" i="1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5396808951512639E-2"/>
          <c:y val="0.65643349605222789"/>
          <c:w val="0.94285714285714251"/>
          <c:h val="0.29536073541046948"/>
        </c:manualLayout>
      </c:layout>
      <c:spPr>
        <a:noFill/>
        <a:ln w="3626">
          <a:noFill/>
          <a:prstDash val="solid"/>
        </a:ln>
      </c:spPr>
      <c:txPr>
        <a:bodyPr/>
        <a:lstStyle/>
        <a:p>
          <a:pPr>
            <a:defRPr sz="3200" b="0" i="1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5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5238095238095247E-2"/>
          <c:y val="2.3980815347721826E-2"/>
          <c:w val="0.88888888888888884"/>
          <c:h val="0.7625899280575539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00FFFF"/>
            </a:solidFill>
            <a:ln w="12690">
              <a:solidFill>
                <a:schemeClr val="tx1"/>
              </a:solidFill>
              <a:prstDash val="solid"/>
            </a:ln>
          </c:spPr>
          <c:dPt>
            <c:idx val="1"/>
            <c:spPr>
              <a:solidFill>
                <a:srgbClr val="FFFF00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0000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000080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8000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4.3701788335780062E-2"/>
                  <c:y val="6.060606060606062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090195293384935E-2"/>
                  <c:y val="0.1666666666666666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1057466500899684E-3"/>
                  <c:y val="-5.634105628882697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0484051335688514E-2"/>
                  <c:y val="-5.42221636076964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8360418763444248E-2"/>
                  <c:y val="-5.03090197133630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80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Налоги на совокупный доход</c:v>
                </c:pt>
                <c:pt idx="3">
                  <c:v>Арендная плата за землю</c:v>
                </c:pt>
                <c:pt idx="4">
                  <c:v>Прочие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280295.5</c:v>
                </c:pt>
                <c:pt idx="1">
                  <c:v>282291</c:v>
                </c:pt>
                <c:pt idx="2">
                  <c:v>65900</c:v>
                </c:pt>
                <c:pt idx="3">
                  <c:v>171933.4</c:v>
                </c:pt>
                <c:pt idx="4">
                  <c:v>152246.6</c:v>
                </c:pt>
              </c:numCache>
            </c:numRef>
          </c:val>
        </c:ser>
        <c:dLbls>
          <c:showVal val="1"/>
        </c:dLbls>
        <c:gapDepth val="0"/>
        <c:shape val="box"/>
        <c:axId val="84210816"/>
        <c:axId val="84212352"/>
        <c:axId val="0"/>
      </c:bar3DChart>
      <c:catAx>
        <c:axId val="84210816"/>
        <c:scaling>
          <c:orientation val="minMax"/>
        </c:scaling>
        <c:axPos val="b"/>
        <c:numFmt formatCode="General" sourceLinked="1"/>
        <c:tickLblPos val="low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/>
            </a:pPr>
            <a:endParaRPr lang="ru-RU"/>
          </a:p>
        </c:txPr>
        <c:crossAx val="84212352"/>
        <c:crosses val="autoZero"/>
        <c:auto val="1"/>
        <c:lblAlgn val="ctr"/>
        <c:lblOffset val="100"/>
        <c:tickLblSkip val="1"/>
        <c:tickMarkSkip val="1"/>
      </c:catAx>
      <c:valAx>
        <c:axId val="84212352"/>
        <c:scaling>
          <c:orientation val="minMax"/>
        </c:scaling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ru-RU"/>
          </a:p>
        </c:txPr>
        <c:crossAx val="84210816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400" b="1" i="0" u="none" strike="noStrike" spc="0" baseline="0">
          <a:solidFill>
            <a:schemeClr val="tx1"/>
          </a:solidFill>
          <a:latin typeface="Times New Roman" pitchFamily="18" charset="0"/>
          <a:ea typeface="Arial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6.95906432748538E-2"/>
          <c:y val="8.3978665346258183E-2"/>
          <c:w val="0.89841269841269433"/>
          <c:h val="0.537170263788968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4504">
              <a:solidFill>
                <a:schemeClr val="tx1"/>
              </a:solidFill>
              <a:prstDash val="solid"/>
            </a:ln>
          </c:spPr>
          <c:explosion val="14"/>
          <c:dPt>
            <c:idx val="0"/>
            <c:spPr>
              <a:solidFill>
                <a:srgbClr val="FFFF00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CC00FF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00CC00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Lbls>
            <c:delete val="1"/>
          </c:dLbls>
          <c:cat>
            <c:strRef>
              <c:f>Sheet1!$B$1:$D$1</c:f>
              <c:strCache>
                <c:ptCount val="3"/>
                <c:pt idx="0">
                  <c:v>Субвенции 96%</c:v>
                </c:pt>
                <c:pt idx="1">
                  <c:v>Субсидии 3%</c:v>
                </c:pt>
                <c:pt idx="2">
                  <c:v>Иные трансферты 1%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1244863.1000000001</c:v>
                </c:pt>
                <c:pt idx="1">
                  <c:v>43108.9</c:v>
                </c:pt>
                <c:pt idx="2" formatCode="#,##0.00">
                  <c:v>6049.1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4504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solidFill>
                <a:schemeClr val="accent1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9008">
                <a:noFill/>
              </a:ln>
            </c:spPr>
            <c:txPr>
              <a:bodyPr/>
              <a:lstStyle/>
              <a:p>
                <a:pPr>
                  <a:defRPr sz="134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Субвенции 96%</c:v>
                </c:pt>
                <c:pt idx="1">
                  <c:v>Субсидии 3%</c:v>
                </c:pt>
                <c:pt idx="2">
                  <c:v>Иные трансферты 1%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</c:pie3DChart>
      <c:spPr>
        <a:noFill/>
        <a:ln w="29008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3200" b="0" i="1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3200" b="0" i="1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3200" b="0" i="1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1478680296541913E-2"/>
          <c:y val="0.62362420008503983"/>
          <c:w val="0.94285714285714251"/>
          <c:h val="0.29536073541046964"/>
        </c:manualLayout>
      </c:layout>
      <c:spPr>
        <a:noFill/>
        <a:ln w="3626">
          <a:noFill/>
          <a:prstDash val="solid"/>
        </a:ln>
      </c:spPr>
      <c:txPr>
        <a:bodyPr/>
        <a:lstStyle/>
        <a:p>
          <a:pPr>
            <a:defRPr sz="3200" b="0" i="1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5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60"/>
      <c:perspective val="0"/>
    </c:view3D>
    <c:plotArea>
      <c:layout>
        <c:manualLayout>
          <c:layoutTarget val="inner"/>
          <c:xMode val="edge"/>
          <c:yMode val="edge"/>
          <c:x val="8.2446822610900503E-3"/>
          <c:y val="0.22212380633271867"/>
          <c:w val="0.61879850021860561"/>
          <c:h val="0.376509130507622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7106">
              <a:solidFill>
                <a:schemeClr val="tx1"/>
              </a:solidFill>
              <a:prstDash val="solid"/>
            </a:ln>
          </c:spPr>
          <c:explosion val="10"/>
          <c:dPt>
            <c:idx val="1"/>
            <c:spPr>
              <a:solidFill>
                <a:schemeClr val="accent2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3"/>
            <c:explosion val="17"/>
            <c:spPr>
              <a:solidFill>
                <a:srgbClr val="00FF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4"/>
            <c:explosion val="25"/>
            <c:spPr>
              <a:solidFill>
                <a:srgbClr val="FFFF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rgbClr val="FF99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FF00FF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5515168521984151E-3"/>
                  <c:y val="8.9968755601144923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799543706017881E-2"/>
                  <c:y val="9.528845442434998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25531222639911E-2"/>
                  <c:y val="0.1323761008259464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390162358860092E-3"/>
                  <c:y val="-0.13974692707407929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2134352399143036E-2"/>
                  <c:y val="-0.18161769140559594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34211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Sheet1!$B$1:$L$1</c:f>
              <c:strCache>
                <c:ptCount val="11"/>
                <c:pt idx="0">
                  <c:v>Общегосударственные вопросы - 6,8%</c:v>
                </c:pt>
                <c:pt idx="1">
                  <c:v>Национальная безопасность и правоохранительная деятельность - 0,8%</c:v>
                </c:pt>
                <c:pt idx="2">
                  <c:v>Национальная экономика - 2,7%</c:v>
                </c:pt>
                <c:pt idx="3">
                  <c:v>Жилищно-коммунальное хозяйство - 5,6%</c:v>
                </c:pt>
                <c:pt idx="4">
                  <c:v>Образование - 52,3%</c:v>
                </c:pt>
                <c:pt idx="5">
                  <c:v>Культура, кинематография - 2,8%</c:v>
                </c:pt>
                <c:pt idx="6">
                  <c:v>Здравоохранение - 0,8%</c:v>
                </c:pt>
                <c:pt idx="7">
                  <c:v>Социальная политика - 26,3%</c:v>
                </c:pt>
                <c:pt idx="8">
                  <c:v>Спорт - 0,2%</c:v>
                </c:pt>
                <c:pt idx="9">
                  <c:v>Обслуживание мун. Долга - 1,7%</c:v>
                </c:pt>
                <c:pt idx="10">
                  <c:v>Средства массовой информации - 0,0%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152.1</c:v>
                </c:pt>
                <c:pt idx="1">
                  <c:v>17</c:v>
                </c:pt>
                <c:pt idx="2">
                  <c:v>60.4</c:v>
                </c:pt>
                <c:pt idx="3">
                  <c:v>126.9</c:v>
                </c:pt>
                <c:pt idx="4">
                  <c:v>1175.5</c:v>
                </c:pt>
                <c:pt idx="5">
                  <c:v>62.8</c:v>
                </c:pt>
                <c:pt idx="6">
                  <c:v>18.2</c:v>
                </c:pt>
                <c:pt idx="7">
                  <c:v>591.1</c:v>
                </c:pt>
                <c:pt idx="8">
                  <c:v>5.2</c:v>
                </c:pt>
                <c:pt idx="9">
                  <c:v>36.9</c:v>
                </c:pt>
                <c:pt idx="10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7106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solidFill>
                <a:schemeClr val="accent1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34211">
                <a:noFill/>
              </a:ln>
            </c:spPr>
            <c:txPr>
              <a:bodyPr/>
              <a:lstStyle/>
              <a:p>
                <a:pPr>
                  <a:defRPr sz="25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Sheet1!$B$1:$L$1</c:f>
              <c:strCache>
                <c:ptCount val="11"/>
                <c:pt idx="0">
                  <c:v>Общегосударственные вопросы - 6,8%</c:v>
                </c:pt>
                <c:pt idx="1">
                  <c:v>Национальная безопасность и правоохранительная деятельность - 0,8%</c:v>
                </c:pt>
                <c:pt idx="2">
                  <c:v>Национальная экономика - 2,7%</c:v>
                </c:pt>
                <c:pt idx="3">
                  <c:v>Жилищно-коммунальное хозяйство - 5,6%</c:v>
                </c:pt>
                <c:pt idx="4">
                  <c:v>Образование - 52,3%</c:v>
                </c:pt>
                <c:pt idx="5">
                  <c:v>Культура, кинематография - 2,8%</c:v>
                </c:pt>
                <c:pt idx="6">
                  <c:v>Здравоохранение - 0,8%</c:v>
                </c:pt>
                <c:pt idx="7">
                  <c:v>Социальная политика - 26,3%</c:v>
                </c:pt>
                <c:pt idx="8">
                  <c:v>Спорт - 0,2%</c:v>
                </c:pt>
                <c:pt idx="9">
                  <c:v>Обслуживание мун. Долга - 1,7%</c:v>
                </c:pt>
                <c:pt idx="10">
                  <c:v>Средства массовой информации - 0,0%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</c:ser>
        <c:dLbls>
          <c:showVal val="1"/>
        </c:dLbls>
      </c:pie3DChart>
      <c:spPr>
        <a:noFill/>
        <a:ln w="17106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58041805732564256"/>
          <c:y val="3.0085608979728704E-2"/>
          <c:w val="0.37530139885857688"/>
          <c:h val="0.92127140224493265"/>
        </c:manualLayout>
      </c:layout>
      <c:spPr>
        <a:noFill/>
        <a:ln w="4276">
          <a:solidFill>
            <a:schemeClr val="tx1"/>
          </a:solidFill>
          <a:prstDash val="solid"/>
        </a:ln>
      </c:spPr>
      <c:txPr>
        <a:bodyPr/>
        <a:lstStyle/>
        <a:p>
          <a:pPr>
            <a:defRPr sz="1300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55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8.6428623505395152E-2"/>
          <c:y val="0.1469028801163427"/>
          <c:w val="0.77942403032954433"/>
          <c:h val="0.7439378094783366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1.5432098765432423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200" cap="all" baseline="0">
                        <a:solidFill>
                          <a:srgbClr val="FF0000"/>
                        </a:solidFill>
                      </a:defRPr>
                    </a:pPr>
                    <a:r>
                      <a:rPr lang="ru-RU" sz="1200" cap="all" baseline="0" dirty="0">
                        <a:solidFill>
                          <a:srgbClr val="FF0000"/>
                        </a:solidFill>
                      </a:rPr>
                      <a:t>с</a:t>
                    </a:r>
                    <a:r>
                      <a:rPr lang="ru-RU" cap="all" baseline="0" dirty="0">
                        <a:solidFill>
                          <a:srgbClr val="FF0000"/>
                        </a:solidFill>
                      </a:rPr>
                      <a:t>оциально-культурная сфера; 1852,8</a:t>
                    </a:r>
                  </a:p>
                </c:rich>
              </c:tx>
              <c:spPr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200" cap="all" baseline="0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  <c:showCatName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социально-культурная сфера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1852.8</c:v>
                </c:pt>
                <c:pt idx="1">
                  <c:v>393.9</c:v>
                </c:pt>
              </c:numCache>
            </c:numRef>
          </c:val>
        </c:ser>
        <c:dLbls>
          <c:showVal val="1"/>
        </c:dLbls>
        <c:shape val="cone"/>
        <c:axId val="102763136"/>
        <c:axId val="102764928"/>
        <c:axId val="0"/>
      </c:bar3DChart>
      <c:catAx>
        <c:axId val="102763136"/>
        <c:scaling>
          <c:orientation val="minMax"/>
        </c:scaling>
        <c:axPos val="b"/>
        <c:numFmt formatCode="General" sourceLinked="0"/>
        <c:tickLblPos val="nextTo"/>
        <c:crossAx val="102764928"/>
        <c:crosses val="autoZero"/>
        <c:auto val="1"/>
        <c:lblAlgn val="ctr"/>
        <c:lblOffset val="100"/>
      </c:catAx>
      <c:valAx>
        <c:axId val="102764928"/>
        <c:scaling>
          <c:orientation val="minMax"/>
        </c:scaling>
        <c:axPos val="l"/>
        <c:majorGridlines>
          <c:spPr>
            <a:ln>
              <a:solidFill>
                <a:schemeClr val="bg2">
                  <a:lumMod val="75000"/>
                </a:schemeClr>
              </a:solidFill>
            </a:ln>
          </c:spPr>
        </c:majorGridlines>
        <c:numFmt formatCode="General" sourceLinked="1"/>
        <c:tickLblPos val="nextTo"/>
        <c:crossAx val="102763136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4">
            <a:tint val="98000"/>
            <a:shade val="25000"/>
            <a:satMod val="250000"/>
          </a:schemeClr>
        </a:gs>
        <a:gs pos="68000">
          <a:schemeClr val="accent4">
            <a:tint val="86000"/>
            <a:satMod val="115000"/>
          </a:schemeClr>
        </a:gs>
        <a:gs pos="100000">
          <a:schemeClr val="accent4">
            <a:tint val="50000"/>
            <a:satMod val="150000"/>
          </a:schemeClr>
        </a:gs>
      </a:gsLst>
      <a:path path="circle">
        <a:fillToRect l="50000" t="130000" r="50000" b="-30000"/>
      </a:path>
    </a:gradFill>
    <a:ln>
      <a:noFill/>
    </a:ln>
    <a:effectLst>
      <a:outerShdw blurRad="57150" dist="38100" dir="5400000" algn="ctr" rotWithShape="0">
        <a:schemeClr val="accent4">
          <a:shade val="9000"/>
          <a:satMod val="105000"/>
          <a:alpha val="48000"/>
        </a:schemeClr>
      </a:outerShdw>
    </a:effectLst>
    <a:scene3d>
      <a:camera prst="orthographicFront" fov="0">
        <a:rot lat="0" lon="0" rev="0"/>
      </a:camera>
      <a:lightRig rig="glow" dir="tl">
        <a:rot lat="0" lon="0" rev="900000"/>
      </a:lightRig>
    </a:scene3d>
    <a:sp3d prstMaterial="powder">
      <a:bevelT w="25400" h="381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autoTitleDeleted val="1"/>
    <c:plotArea>
      <c:layout>
        <c:manualLayout>
          <c:layoutTarget val="inner"/>
          <c:xMode val="edge"/>
          <c:yMode val="edge"/>
          <c:x val="0.1102799650043743"/>
          <c:y val="6.811191342041463E-2"/>
          <c:w val="0.44726584524156704"/>
          <c:h val="0.813267585263068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1"/>
          </c:dPt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другие вопросы в области образования</c:v>
                </c:pt>
                <c:pt idx="4">
                  <c:v>охрана семьи и детства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481377.9</c:v>
                </c:pt>
                <c:pt idx="1">
                  <c:v>487995.7</c:v>
                </c:pt>
                <c:pt idx="2">
                  <c:v>90749.4</c:v>
                </c:pt>
                <c:pt idx="3">
                  <c:v>44014.2</c:v>
                </c:pt>
                <c:pt idx="4">
                  <c:v>59071.5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776392534266547"/>
          <c:y val="0.12055445437799646"/>
          <c:w val="0.33232635851074277"/>
          <c:h val="0.6946389088907708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046296296296296"/>
          <c:y val="3.3672391930733854E-2"/>
          <c:w val="0.51601086322543011"/>
          <c:h val="0.938267281460320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dLbls>
            <c:dLbl>
              <c:idx val="1"/>
              <c:layout>
                <c:manualLayout>
                  <c:x val="9.2592592592593004E-3"/>
                  <c:y val="7.01508165223622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296296296296424E-3"/>
                  <c:y val="-2.8060326608944881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802469135802498E-2"/>
                  <c:y val="-6.1732718539678814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432098765432127E-2"/>
                  <c:y val="-6.7344783861467708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предоставление дополнительного образования</c:v>
                </c:pt>
                <c:pt idx="1">
                  <c:v>развитие культурно-досуговых учреждений</c:v>
                </c:pt>
                <c:pt idx="2">
                  <c:v>обеспечение реализации программы</c:v>
                </c:pt>
                <c:pt idx="3">
                  <c:v>развитие библиотечного дела</c:v>
                </c:pt>
                <c:pt idx="4">
                  <c:v>развитие музейного дела</c:v>
                </c:pt>
                <c:pt idx="5">
                  <c:v>проведение праздничных мероприятий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47922.9</c:v>
                </c:pt>
                <c:pt idx="1">
                  <c:v>20957</c:v>
                </c:pt>
                <c:pt idx="2">
                  <c:v>22633.7</c:v>
                </c:pt>
                <c:pt idx="3">
                  <c:v>16608.099999999959</c:v>
                </c:pt>
                <c:pt idx="4">
                  <c:v>2482.1</c:v>
                </c:pt>
                <c:pt idx="5">
                  <c:v>3300</c:v>
                </c:pt>
              </c:numCache>
            </c:numRef>
          </c:val>
        </c:ser>
        <c:firstSliceAng val="0"/>
        <c:holeSize val="50"/>
      </c:doughnutChart>
      <c:spPr>
        <a:effectLst>
          <a:innerShdw blurRad="63500" dist="50800" dir="18900000">
            <a:prstClr val="black">
              <a:alpha val="50000"/>
            </a:prstClr>
          </a:innerShdw>
        </a:effectLst>
      </c:spPr>
    </c:plotArea>
    <c:legend>
      <c:legendPos val="r"/>
      <c:layout>
        <c:manualLayout>
          <c:xMode val="edge"/>
          <c:yMode val="edge"/>
          <c:x val="0.70100697482259167"/>
          <c:y val="0.14967046792030778"/>
          <c:w val="0.29899302517740922"/>
          <c:h val="0.59992072405364338"/>
        </c:manualLayout>
      </c:layout>
      <c:txPr>
        <a:bodyPr/>
        <a:lstStyle/>
        <a:p>
          <a:pPr>
            <a:defRPr sz="1100" b="1" cap="none" spc="0" baseline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A8CDA8-4559-4787-BD03-619E12728452}" type="doc">
      <dgm:prSet loTypeId="urn:microsoft.com/office/officeart/2005/8/layout/cycle3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DCAA923-B13C-419C-A6AB-0DF084241EB7}">
      <dgm:prSet phldrT="[Текст]" custT="1"/>
      <dgm:spPr/>
      <dgm:t>
        <a:bodyPr/>
        <a:lstStyle/>
        <a:p>
          <a:r>
            <a:rPr lang="ru-RU" sz="1600" b="1" baseline="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Организация исполнительно-распорядительных функций </a:t>
          </a:r>
        </a:p>
        <a:p>
          <a:r>
            <a:rPr lang="ru-RU" sz="1600" b="1" baseline="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17 209,0</a:t>
          </a:r>
          <a:endParaRPr lang="ru-RU" sz="1600" b="1" baseline="0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3C57C1-AA62-4CA3-80B3-540CEF7B6D63}" type="parTrans" cxnId="{08F3C58B-F18D-4045-8D19-A123FB5B95BA}">
      <dgm:prSet/>
      <dgm:spPr/>
      <dgm:t>
        <a:bodyPr/>
        <a:lstStyle/>
        <a:p>
          <a:endParaRPr lang="ru-RU">
            <a:solidFill>
              <a:srgbClr val="16016F"/>
            </a:solidFill>
          </a:endParaRPr>
        </a:p>
      </dgm:t>
    </dgm:pt>
    <dgm:pt modelId="{E2881369-6AA2-4EFB-BFC2-C48B22377A98}" type="sibTrans" cxnId="{08F3C58B-F18D-4045-8D19-A123FB5B95BA}">
      <dgm:prSet/>
      <dgm:spPr/>
      <dgm:t>
        <a:bodyPr/>
        <a:lstStyle/>
        <a:p>
          <a:endParaRPr lang="ru-RU" sz="2400" b="1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55DEBE-E34C-47B4-A879-1002436B35B5}">
      <dgm:prSet phldrT="[Текст]" custT="1"/>
      <dgm:spPr/>
      <dgm:t>
        <a:bodyPr/>
        <a:lstStyle/>
        <a:p>
          <a:r>
            <a:rPr lang="ru-RU" sz="1600" b="1" baseline="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Организация отдыха и оздоровления детей 20 492,2</a:t>
          </a:r>
          <a:endParaRPr lang="ru-RU" sz="1600" b="1" baseline="0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04D0F7-C062-4F17-A0EC-CCBD74F5C332}" type="parTrans" cxnId="{71DABBB7-1941-4121-AEAD-C646EFF1AEB9}">
      <dgm:prSet/>
      <dgm:spPr/>
      <dgm:t>
        <a:bodyPr/>
        <a:lstStyle/>
        <a:p>
          <a:endParaRPr lang="ru-RU">
            <a:solidFill>
              <a:srgbClr val="16016F"/>
            </a:solidFill>
          </a:endParaRPr>
        </a:p>
      </dgm:t>
    </dgm:pt>
    <dgm:pt modelId="{5E7AD148-1C85-4739-B2C4-9C53F54D5F5A}" type="sibTrans" cxnId="{71DABBB7-1941-4121-AEAD-C646EFF1AEB9}">
      <dgm:prSet/>
      <dgm:spPr/>
      <dgm:t>
        <a:bodyPr/>
        <a:lstStyle/>
        <a:p>
          <a:endParaRPr lang="ru-RU" sz="2400" b="1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3CA889-B2E3-437C-B3F7-DAB2E7276246}">
      <dgm:prSet phldrT="[Текст]" custT="1"/>
      <dgm:spPr/>
      <dgm:t>
        <a:bodyPr/>
        <a:lstStyle/>
        <a:p>
          <a:r>
            <a:rPr lang="ru-RU" sz="1600" b="1" baseline="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Пособие на рождение ребенка и уход за ребенком </a:t>
          </a:r>
          <a:r>
            <a:rPr lang="ru-RU" sz="1600" b="1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до 1.5 лет </a:t>
          </a:r>
        </a:p>
        <a:p>
          <a:r>
            <a:rPr lang="ru-RU" sz="1600" b="1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53 791,9</a:t>
          </a:r>
          <a:endParaRPr lang="ru-RU" sz="1600" b="1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2ADD7F-BFBF-498E-B2FD-B1E811111B86}" type="parTrans" cxnId="{C033ACD5-7631-43AA-88AA-119F544E97D9}">
      <dgm:prSet/>
      <dgm:spPr/>
      <dgm:t>
        <a:bodyPr/>
        <a:lstStyle/>
        <a:p>
          <a:endParaRPr lang="ru-RU">
            <a:solidFill>
              <a:srgbClr val="16016F"/>
            </a:solidFill>
          </a:endParaRPr>
        </a:p>
      </dgm:t>
    </dgm:pt>
    <dgm:pt modelId="{052770B5-C5D9-401D-8EE6-C2914D2D3B31}" type="sibTrans" cxnId="{C033ACD5-7631-43AA-88AA-119F544E97D9}">
      <dgm:prSet/>
      <dgm:spPr/>
      <dgm:t>
        <a:bodyPr/>
        <a:lstStyle/>
        <a:p>
          <a:endParaRPr lang="ru-RU" sz="2400" b="1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FB4DE7-0F4C-481B-B08C-60D93B220AE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Пособия на 3-го ребенка </a:t>
          </a:r>
        </a:p>
        <a:p>
          <a:r>
            <a:rPr lang="ru-RU" sz="1600" b="1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34 733,5</a:t>
          </a:r>
          <a:endParaRPr lang="ru-RU" sz="1600" b="1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029C43-F32B-495E-9B26-D7C3561C3C67}" type="parTrans" cxnId="{C3214F9B-1936-4F68-A7FC-93E81C546D64}">
      <dgm:prSet/>
      <dgm:spPr/>
      <dgm:t>
        <a:bodyPr/>
        <a:lstStyle/>
        <a:p>
          <a:endParaRPr lang="ru-RU">
            <a:solidFill>
              <a:srgbClr val="16016F"/>
            </a:solidFill>
          </a:endParaRPr>
        </a:p>
      </dgm:t>
    </dgm:pt>
    <dgm:pt modelId="{DDA14E09-4F68-4E51-A770-1BF7A43F59A4}" type="sibTrans" cxnId="{C3214F9B-1936-4F68-A7FC-93E81C546D64}">
      <dgm:prSet/>
      <dgm:spPr/>
      <dgm:t>
        <a:bodyPr/>
        <a:lstStyle/>
        <a:p>
          <a:endParaRPr lang="ru-RU" sz="2400" b="1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304DC1-17E6-41A1-B3EA-AFFE32C760A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Детские пособия 73 078,6</a:t>
          </a:r>
          <a:endParaRPr lang="ru-RU" sz="1600" b="1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2A9308-C95F-40E2-9EF2-C695B82443A1}" type="parTrans" cxnId="{153F51EC-3606-47D8-B446-678CA75B0FD3}">
      <dgm:prSet/>
      <dgm:spPr/>
      <dgm:t>
        <a:bodyPr/>
        <a:lstStyle/>
        <a:p>
          <a:endParaRPr lang="ru-RU"/>
        </a:p>
      </dgm:t>
    </dgm:pt>
    <dgm:pt modelId="{9512ED99-BA53-4219-8831-DD62DCF44162}" type="sibTrans" cxnId="{153F51EC-3606-47D8-B446-678CA75B0FD3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CF6DA32-727F-4F12-9D50-50C746B6CB9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Льготы</a:t>
          </a:r>
        </a:p>
        <a:p>
          <a:r>
            <a:rPr lang="ru-RU" sz="1600" b="1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 Ветеранам труда РО </a:t>
          </a:r>
        </a:p>
        <a:p>
          <a:r>
            <a:rPr lang="ru-RU" sz="1600" b="1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35 302,2</a:t>
          </a:r>
          <a:endParaRPr lang="ru-RU" sz="1600" b="1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73C1D9-927B-49F0-9011-914B576E2236}" type="parTrans" cxnId="{409A5E13-F035-40F4-ABE4-305B614F6065}">
      <dgm:prSet/>
      <dgm:spPr/>
      <dgm:t>
        <a:bodyPr/>
        <a:lstStyle/>
        <a:p>
          <a:endParaRPr lang="ru-RU"/>
        </a:p>
      </dgm:t>
    </dgm:pt>
    <dgm:pt modelId="{33ECA252-07F6-45A5-AC45-3CDC3A20A019}" type="sibTrans" cxnId="{409A5E13-F035-40F4-ABE4-305B614F6065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315BFB3-24EC-4BAB-A2BF-C4186D76C6C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Льготы Ветеранам труда 135 254,4</a:t>
          </a:r>
          <a:endParaRPr lang="ru-RU" sz="1600" b="1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8DF38F-5970-42AD-BF04-9E4242DDA1E7}" type="parTrans" cxnId="{4B81FF4B-96E5-492F-ACA6-72A371EBD4E1}">
      <dgm:prSet/>
      <dgm:spPr/>
      <dgm:t>
        <a:bodyPr/>
        <a:lstStyle/>
        <a:p>
          <a:endParaRPr lang="ru-RU"/>
        </a:p>
      </dgm:t>
    </dgm:pt>
    <dgm:pt modelId="{9998F182-400C-4623-AA9A-7CDCA2989EC7}" type="sibTrans" cxnId="{4B81FF4B-96E5-492F-ACA6-72A371EBD4E1}">
      <dgm:prSet/>
      <dgm:spPr/>
      <dgm:t>
        <a:bodyPr/>
        <a:lstStyle/>
        <a:p>
          <a:endParaRPr lang="ru-RU"/>
        </a:p>
      </dgm:t>
    </dgm:pt>
    <dgm:pt modelId="{58D18D1D-0935-4A7C-A5D3-E00EADF714A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Субсидии на оплату ЖКУ </a:t>
          </a:r>
        </a:p>
        <a:p>
          <a:r>
            <a:rPr lang="ru-RU" sz="1600" b="1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25 936,8</a:t>
          </a:r>
          <a:endParaRPr lang="ru-RU" sz="1600" b="1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44EA38-FE2E-4D91-ABBE-3D5396871AB5}" type="parTrans" cxnId="{72EE9B94-3AF0-4F72-AFFC-174C71E0D946}">
      <dgm:prSet/>
      <dgm:spPr/>
      <dgm:t>
        <a:bodyPr/>
        <a:lstStyle/>
        <a:p>
          <a:endParaRPr lang="ru-RU"/>
        </a:p>
      </dgm:t>
    </dgm:pt>
    <dgm:pt modelId="{39591ED6-32D5-4DFD-9E03-AD5365B51FDD}" type="sibTrans" cxnId="{72EE9B94-3AF0-4F72-AFFC-174C71E0D946}">
      <dgm:prSet/>
      <dgm:spPr/>
      <dgm:t>
        <a:bodyPr/>
        <a:lstStyle/>
        <a:p>
          <a:endParaRPr lang="ru-RU"/>
        </a:p>
      </dgm:t>
    </dgm:pt>
    <dgm:pt modelId="{B01EB58A-C70C-4F42-A85B-A400B33E23D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Субвенции  ЦСО </a:t>
          </a:r>
        </a:p>
        <a:p>
          <a:r>
            <a:rPr lang="ru-RU" sz="1600" b="1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33 553,3</a:t>
          </a:r>
          <a:endParaRPr lang="ru-RU" sz="1600" b="1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724DEF-1F78-4AF2-B927-7638BDB6BED4}" type="parTrans" cxnId="{7CCDE730-BD18-43ED-97DF-3BF087C3746A}">
      <dgm:prSet/>
      <dgm:spPr/>
      <dgm:t>
        <a:bodyPr/>
        <a:lstStyle/>
        <a:p>
          <a:endParaRPr lang="ru-RU"/>
        </a:p>
      </dgm:t>
    </dgm:pt>
    <dgm:pt modelId="{1A99FBA9-3213-4520-A024-B2FC53DFA9C0}" type="sibTrans" cxnId="{7CCDE730-BD18-43ED-97DF-3BF087C3746A}">
      <dgm:prSet/>
      <dgm:spPr/>
      <dgm:t>
        <a:bodyPr/>
        <a:lstStyle/>
        <a:p>
          <a:endParaRPr lang="ru-RU"/>
        </a:p>
      </dgm:t>
    </dgm:pt>
    <dgm:pt modelId="{CECE0E1F-A7CA-4C30-8BA0-F71F6BCDB6E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ЖКУ отдельным категориям граждан</a:t>
          </a:r>
        </a:p>
        <a:p>
          <a:r>
            <a:rPr lang="ru-RU" sz="1600" b="1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 68 472,1</a:t>
          </a:r>
          <a:endParaRPr lang="ru-RU" sz="1600" b="1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227539-ABB6-4A3F-AF9A-A018EF4DDA78}" type="parTrans" cxnId="{5BA24D6D-6D28-42F5-896A-970ECB5A5206}">
      <dgm:prSet/>
      <dgm:spPr/>
      <dgm:t>
        <a:bodyPr/>
        <a:lstStyle/>
        <a:p>
          <a:endParaRPr lang="ru-RU"/>
        </a:p>
      </dgm:t>
    </dgm:pt>
    <dgm:pt modelId="{126867A3-6729-4CC4-A997-785369F11DAC}" type="sibTrans" cxnId="{5BA24D6D-6D28-42F5-896A-970ECB5A5206}">
      <dgm:prSet/>
      <dgm:spPr/>
      <dgm:t>
        <a:bodyPr/>
        <a:lstStyle/>
        <a:p>
          <a:endParaRPr lang="ru-RU"/>
        </a:p>
      </dgm:t>
    </dgm:pt>
    <dgm:pt modelId="{45F7FD64-8DB4-454F-B292-F2F8A7D6420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Выплаты гражданам за счет средств местного бюджета </a:t>
          </a:r>
        </a:p>
        <a:p>
          <a:r>
            <a:rPr lang="ru-RU" sz="1600" b="1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13 783,3</a:t>
          </a:r>
          <a:endParaRPr lang="ru-RU" sz="1600" b="1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5EA42C-A838-48D3-A21E-08665B8A2FEB}" type="parTrans" cxnId="{AF029679-DB2A-4EA4-8EAD-BE6287760A72}">
      <dgm:prSet/>
      <dgm:spPr/>
      <dgm:t>
        <a:bodyPr/>
        <a:lstStyle/>
        <a:p>
          <a:endParaRPr lang="ru-RU"/>
        </a:p>
      </dgm:t>
    </dgm:pt>
    <dgm:pt modelId="{03A8B138-8DF1-4372-94A3-8520DD7547C1}" type="sibTrans" cxnId="{AF029679-DB2A-4EA4-8EAD-BE6287760A72}">
      <dgm:prSet/>
      <dgm:spPr/>
      <dgm:t>
        <a:bodyPr/>
        <a:lstStyle/>
        <a:p>
          <a:endParaRPr lang="ru-RU"/>
        </a:p>
      </dgm:t>
    </dgm:pt>
    <dgm:pt modelId="{110D4633-6687-4CAA-BD8B-F54D90DF80E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Иные меры соц. поддержки </a:t>
          </a:r>
        </a:p>
        <a:p>
          <a:r>
            <a:rPr lang="ru-RU" sz="1600" b="1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11 841,8</a:t>
          </a:r>
          <a:endParaRPr lang="ru-RU" sz="1600" b="1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490414-11A7-4A42-9A36-53E7D763E614}" type="parTrans" cxnId="{7C531690-41EA-4604-92B8-3B13934C6455}">
      <dgm:prSet/>
      <dgm:spPr/>
      <dgm:t>
        <a:bodyPr/>
        <a:lstStyle/>
        <a:p>
          <a:endParaRPr lang="ru-RU"/>
        </a:p>
      </dgm:t>
    </dgm:pt>
    <dgm:pt modelId="{9B4D3ADA-4101-4E2C-80AE-4E132653CF62}" type="sibTrans" cxnId="{7C531690-41EA-4604-92B8-3B13934C6455}">
      <dgm:prSet/>
      <dgm:spPr/>
      <dgm:t>
        <a:bodyPr/>
        <a:lstStyle/>
        <a:p>
          <a:endParaRPr lang="ru-RU"/>
        </a:p>
      </dgm:t>
    </dgm:pt>
    <dgm:pt modelId="{3E396584-3D39-4B39-BC7D-AEC43BE93A2C}" type="pres">
      <dgm:prSet presAssocID="{FCA8CDA8-4559-4787-BD03-619E127284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40CAE7-7686-47B4-8A5C-A792D960E8C6}" type="pres">
      <dgm:prSet presAssocID="{FCA8CDA8-4559-4787-BD03-619E12728452}" presName="cycle" presStyleCnt="0"/>
      <dgm:spPr/>
    </dgm:pt>
    <dgm:pt modelId="{626AB0C3-FD9D-4648-9737-CF554E9B19D6}" type="pres">
      <dgm:prSet presAssocID="{0DCAA923-B13C-419C-A6AB-0DF084241EB7}" presName="nodeFirstNode" presStyleLbl="node1" presStyleIdx="0" presStyleCnt="12" custScaleX="224374" custScaleY="110925" custRadScaleRad="96261" custRadScaleInc="2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31303-895D-4F00-B407-9143DBC433AB}" type="pres">
      <dgm:prSet presAssocID="{E2881369-6AA2-4EFB-BFC2-C48B22377A98}" presName="sibTransFirstNode" presStyleLbl="bgShp" presStyleIdx="0" presStyleCnt="1" custLinFactNeighborX="-1782" custLinFactNeighborY="-571"/>
      <dgm:spPr/>
      <dgm:t>
        <a:bodyPr/>
        <a:lstStyle/>
        <a:p>
          <a:endParaRPr lang="ru-RU"/>
        </a:p>
      </dgm:t>
    </dgm:pt>
    <dgm:pt modelId="{214C9BCC-9535-4AD2-9687-E400EAB740B1}" type="pres">
      <dgm:prSet presAssocID="{2C55DEBE-E34C-47B4-A879-1002436B35B5}" presName="nodeFollowingNodes" presStyleLbl="node1" presStyleIdx="1" presStyleCnt="12" custScaleX="176081" custScaleY="141225" custRadScaleRad="97727" custRadScaleInc="302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BD7BE-BA46-42F7-BDB4-AC9E1070CA9A}" type="pres">
      <dgm:prSet presAssocID="{023CA889-B2E3-437C-B3F7-DAB2E7276246}" presName="nodeFollowingNodes" presStyleLbl="node1" presStyleIdx="2" presStyleCnt="12" custScaleX="190474" custScaleY="131120" custRadScaleRad="102678" custRadScaleInc="104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6DD40-A697-449F-9A18-655D95067D02}" type="pres">
      <dgm:prSet presAssocID="{2D304DC1-17E6-41A1-B3EA-AFFE32C760A7}" presName="nodeFollowingNodes" presStyleLbl="node1" presStyleIdx="3" presStyleCnt="12" custScaleX="140554" custScaleY="92710" custRadScaleRad="111024" custRadScaleInc="-138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D7431-A034-448A-9695-0C313039ABD6}" type="pres">
      <dgm:prSet presAssocID="{4AFB4DE7-0F4C-481B-B08C-60D93B220AE2}" presName="nodeFollowingNodes" presStyleLbl="node1" presStyleIdx="4" presStyleCnt="12" custScaleX="181086" custRadScaleRad="102728" custRadScaleInc="-187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13940-C61A-4595-AA8D-CA2091BD47C7}" type="pres">
      <dgm:prSet presAssocID="{3CF6DA32-727F-4F12-9D50-50C746B6CB9B}" presName="nodeFollowingNodes" presStyleLbl="node1" presStyleIdx="5" presStyleCnt="12" custScaleX="153796" custScaleY="120611" custRadScaleRad="106298" custRadScaleInc="-45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5BE15-68DD-4D5E-B2B0-258D8367DCB8}" type="pres">
      <dgm:prSet presAssocID="{6315BFB3-24EC-4BAB-A2BF-C4186D76C6CA}" presName="nodeFollowingNodes" presStyleLbl="node1" presStyleIdx="6" presStyleCnt="12" custScaleX="135398" custScaleY="115749" custRadScaleRad="97166" custRadScaleInc="4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54C6F-80E1-4EDE-B103-237E5E40EBEC}" type="pres">
      <dgm:prSet presAssocID="{58D18D1D-0935-4A7C-A5D3-E00EADF714A0}" presName="nodeFollowingNodes" presStyleLbl="node1" presStyleIdx="7" presStyleCnt="12" custScaleX="156870" custScaleY="126744" custRadScaleRad="108670" custRadScaleInc="57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CEB46-67B2-431A-A458-8061EC3CAB34}" type="pres">
      <dgm:prSet presAssocID="{B01EB58A-C70C-4F42-A85B-A400B33E23D2}" presName="nodeFollowingNodes" presStyleLbl="node1" presStyleIdx="8" presStyleCnt="12" custScaleX="157944" custRadScaleRad="105762" custRadScaleInc="28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20485-9A24-4DEB-96BC-2B4A99503298}" type="pres">
      <dgm:prSet presAssocID="{CECE0E1F-A7CA-4C30-8BA0-F71F6BCDB6E0}" presName="nodeFollowingNodes" presStyleLbl="node1" presStyleIdx="9" presStyleCnt="12" custScaleX="166978" custScaleY="127237" custRadScaleRad="108336" custRadScaleInc="68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9B43B-6C51-4662-B1D5-1B06C69A902B}" type="pres">
      <dgm:prSet presAssocID="{45F7FD64-8DB4-454F-B292-F2F8A7D6420B}" presName="nodeFollowingNodes" presStyleLbl="node1" presStyleIdx="10" presStyleCnt="12" custScaleX="215412" custScaleY="133232" custRadScaleRad="103117" custRadScaleInc="-111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D4951-D7B3-4BCC-82DA-20E48CA5BDA9}" type="pres">
      <dgm:prSet presAssocID="{110D4633-6687-4CAA-BD8B-F54D90DF80ED}" presName="nodeFollowingNodes" presStyleLbl="node1" presStyleIdx="11" presStyleCnt="12" custScaleX="137051" custScaleY="120614" custRadScaleRad="113200" custRadScaleInc="-78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9CCA37-FF2A-4705-8F1E-E12C516CDEDC}" type="presOf" srcId="{FCA8CDA8-4559-4787-BD03-619E12728452}" destId="{3E396584-3D39-4B39-BC7D-AEC43BE93A2C}" srcOrd="0" destOrd="0" presId="urn:microsoft.com/office/officeart/2005/8/layout/cycle3"/>
    <dgm:cxn modelId="{1B493940-832A-4C97-BE7E-7A5346F177A6}" type="presOf" srcId="{2D304DC1-17E6-41A1-B3EA-AFFE32C760A7}" destId="{D3F6DD40-A697-449F-9A18-655D95067D02}" srcOrd="0" destOrd="0" presId="urn:microsoft.com/office/officeart/2005/8/layout/cycle3"/>
    <dgm:cxn modelId="{5BA24D6D-6D28-42F5-896A-970ECB5A5206}" srcId="{FCA8CDA8-4559-4787-BD03-619E12728452}" destId="{CECE0E1F-A7CA-4C30-8BA0-F71F6BCDB6E0}" srcOrd="9" destOrd="0" parTransId="{4F227539-ABB6-4A3F-AF9A-A018EF4DDA78}" sibTransId="{126867A3-6729-4CC4-A997-785369F11DAC}"/>
    <dgm:cxn modelId="{A753BC19-E3F6-4EA2-B73A-D1639C82A8DA}" type="presOf" srcId="{CECE0E1F-A7CA-4C30-8BA0-F71F6BCDB6E0}" destId="{D2C20485-9A24-4DEB-96BC-2B4A99503298}" srcOrd="0" destOrd="0" presId="urn:microsoft.com/office/officeart/2005/8/layout/cycle3"/>
    <dgm:cxn modelId="{9BAF46F0-BC94-4CD8-9645-0F4A74947B16}" type="presOf" srcId="{4AFB4DE7-0F4C-481B-B08C-60D93B220AE2}" destId="{E21D7431-A034-448A-9695-0C313039ABD6}" srcOrd="0" destOrd="0" presId="urn:microsoft.com/office/officeart/2005/8/layout/cycle3"/>
    <dgm:cxn modelId="{A4E2D7E5-0FCE-455B-AA00-C872491D8842}" type="presOf" srcId="{110D4633-6687-4CAA-BD8B-F54D90DF80ED}" destId="{C3ED4951-D7B3-4BCC-82DA-20E48CA5BDA9}" srcOrd="0" destOrd="0" presId="urn:microsoft.com/office/officeart/2005/8/layout/cycle3"/>
    <dgm:cxn modelId="{08F3C58B-F18D-4045-8D19-A123FB5B95BA}" srcId="{FCA8CDA8-4559-4787-BD03-619E12728452}" destId="{0DCAA923-B13C-419C-A6AB-0DF084241EB7}" srcOrd="0" destOrd="0" parTransId="{CF3C57C1-AA62-4CA3-80B3-540CEF7B6D63}" sibTransId="{E2881369-6AA2-4EFB-BFC2-C48B22377A98}"/>
    <dgm:cxn modelId="{D551A34B-F0AC-47B3-B947-D1E39462F774}" type="presOf" srcId="{3CF6DA32-727F-4F12-9D50-50C746B6CB9B}" destId="{0FA13940-C61A-4595-AA8D-CA2091BD47C7}" srcOrd="0" destOrd="0" presId="urn:microsoft.com/office/officeart/2005/8/layout/cycle3"/>
    <dgm:cxn modelId="{8CCE3441-940B-4B5A-AB4F-5A41AB946E90}" type="presOf" srcId="{E2881369-6AA2-4EFB-BFC2-C48B22377A98}" destId="{41231303-895D-4F00-B407-9143DBC433AB}" srcOrd="0" destOrd="0" presId="urn:microsoft.com/office/officeart/2005/8/layout/cycle3"/>
    <dgm:cxn modelId="{153F51EC-3606-47D8-B446-678CA75B0FD3}" srcId="{FCA8CDA8-4559-4787-BD03-619E12728452}" destId="{2D304DC1-17E6-41A1-B3EA-AFFE32C760A7}" srcOrd="3" destOrd="0" parTransId="{172A9308-C95F-40E2-9EF2-C695B82443A1}" sibTransId="{9512ED99-BA53-4219-8831-DD62DCF44162}"/>
    <dgm:cxn modelId="{8C4D2481-29F2-482E-8032-3E3FC210D44A}" type="presOf" srcId="{023CA889-B2E3-437C-B3F7-DAB2E7276246}" destId="{2B9BD7BE-BA46-42F7-BDB4-AC9E1070CA9A}" srcOrd="0" destOrd="0" presId="urn:microsoft.com/office/officeart/2005/8/layout/cycle3"/>
    <dgm:cxn modelId="{6C396116-86B0-4F47-A4DA-5C8E1B612A1C}" type="presOf" srcId="{45F7FD64-8DB4-454F-B292-F2F8A7D6420B}" destId="{7509B43B-6C51-4662-B1D5-1B06C69A902B}" srcOrd="0" destOrd="0" presId="urn:microsoft.com/office/officeart/2005/8/layout/cycle3"/>
    <dgm:cxn modelId="{72EE9B94-3AF0-4F72-AFFC-174C71E0D946}" srcId="{FCA8CDA8-4559-4787-BD03-619E12728452}" destId="{58D18D1D-0935-4A7C-A5D3-E00EADF714A0}" srcOrd="7" destOrd="0" parTransId="{7544EA38-FE2E-4D91-ABBE-3D5396871AB5}" sibTransId="{39591ED6-32D5-4DFD-9E03-AD5365B51FDD}"/>
    <dgm:cxn modelId="{430D4146-901C-4DF9-99E9-733B94F20B55}" type="presOf" srcId="{0DCAA923-B13C-419C-A6AB-0DF084241EB7}" destId="{626AB0C3-FD9D-4648-9737-CF554E9B19D6}" srcOrd="0" destOrd="0" presId="urn:microsoft.com/office/officeart/2005/8/layout/cycle3"/>
    <dgm:cxn modelId="{BF30A04A-7DBE-4B32-8826-AA487222E5B8}" type="presOf" srcId="{6315BFB3-24EC-4BAB-A2BF-C4186D76C6CA}" destId="{E7A5BE15-68DD-4D5E-B2B0-258D8367DCB8}" srcOrd="0" destOrd="0" presId="urn:microsoft.com/office/officeart/2005/8/layout/cycle3"/>
    <dgm:cxn modelId="{C033ACD5-7631-43AA-88AA-119F544E97D9}" srcId="{FCA8CDA8-4559-4787-BD03-619E12728452}" destId="{023CA889-B2E3-437C-B3F7-DAB2E7276246}" srcOrd="2" destOrd="0" parTransId="{D32ADD7F-BFBF-498E-B2FD-B1E811111B86}" sibTransId="{052770B5-C5D9-401D-8EE6-C2914D2D3B31}"/>
    <dgm:cxn modelId="{8169EFC7-7D52-455C-9511-A9DF7B262231}" type="presOf" srcId="{58D18D1D-0935-4A7C-A5D3-E00EADF714A0}" destId="{DFB54C6F-80E1-4EDE-B103-237E5E40EBEC}" srcOrd="0" destOrd="0" presId="urn:microsoft.com/office/officeart/2005/8/layout/cycle3"/>
    <dgm:cxn modelId="{F6E561DD-62D7-4931-B92E-9EB8FE5C9565}" type="presOf" srcId="{2C55DEBE-E34C-47B4-A879-1002436B35B5}" destId="{214C9BCC-9535-4AD2-9687-E400EAB740B1}" srcOrd="0" destOrd="0" presId="urn:microsoft.com/office/officeart/2005/8/layout/cycle3"/>
    <dgm:cxn modelId="{C3214F9B-1936-4F68-A7FC-93E81C546D64}" srcId="{FCA8CDA8-4559-4787-BD03-619E12728452}" destId="{4AFB4DE7-0F4C-481B-B08C-60D93B220AE2}" srcOrd="4" destOrd="0" parTransId="{2D029C43-F32B-495E-9B26-D7C3561C3C67}" sibTransId="{DDA14E09-4F68-4E51-A770-1BF7A43F59A4}"/>
    <dgm:cxn modelId="{32BB0522-0EA1-4122-B829-705192367D53}" type="presOf" srcId="{B01EB58A-C70C-4F42-A85B-A400B33E23D2}" destId="{DACCEB46-67B2-431A-A458-8061EC3CAB34}" srcOrd="0" destOrd="0" presId="urn:microsoft.com/office/officeart/2005/8/layout/cycle3"/>
    <dgm:cxn modelId="{AF029679-DB2A-4EA4-8EAD-BE6287760A72}" srcId="{FCA8CDA8-4559-4787-BD03-619E12728452}" destId="{45F7FD64-8DB4-454F-B292-F2F8A7D6420B}" srcOrd="10" destOrd="0" parTransId="{CC5EA42C-A838-48D3-A21E-08665B8A2FEB}" sibTransId="{03A8B138-8DF1-4372-94A3-8520DD7547C1}"/>
    <dgm:cxn modelId="{7C531690-41EA-4604-92B8-3B13934C6455}" srcId="{FCA8CDA8-4559-4787-BD03-619E12728452}" destId="{110D4633-6687-4CAA-BD8B-F54D90DF80ED}" srcOrd="11" destOrd="0" parTransId="{45490414-11A7-4A42-9A36-53E7D763E614}" sibTransId="{9B4D3ADA-4101-4E2C-80AE-4E132653CF62}"/>
    <dgm:cxn modelId="{71DABBB7-1941-4121-AEAD-C646EFF1AEB9}" srcId="{FCA8CDA8-4559-4787-BD03-619E12728452}" destId="{2C55DEBE-E34C-47B4-A879-1002436B35B5}" srcOrd="1" destOrd="0" parTransId="{A504D0F7-C062-4F17-A0EC-CCBD74F5C332}" sibTransId="{5E7AD148-1C85-4739-B2C4-9C53F54D5F5A}"/>
    <dgm:cxn modelId="{7CCDE730-BD18-43ED-97DF-3BF087C3746A}" srcId="{FCA8CDA8-4559-4787-BD03-619E12728452}" destId="{B01EB58A-C70C-4F42-A85B-A400B33E23D2}" srcOrd="8" destOrd="0" parTransId="{E1724DEF-1F78-4AF2-B927-7638BDB6BED4}" sibTransId="{1A99FBA9-3213-4520-A024-B2FC53DFA9C0}"/>
    <dgm:cxn modelId="{4B81FF4B-96E5-492F-ACA6-72A371EBD4E1}" srcId="{FCA8CDA8-4559-4787-BD03-619E12728452}" destId="{6315BFB3-24EC-4BAB-A2BF-C4186D76C6CA}" srcOrd="6" destOrd="0" parTransId="{068DF38F-5970-42AD-BF04-9E4242DDA1E7}" sibTransId="{9998F182-400C-4623-AA9A-7CDCA2989EC7}"/>
    <dgm:cxn modelId="{409A5E13-F035-40F4-ABE4-305B614F6065}" srcId="{FCA8CDA8-4559-4787-BD03-619E12728452}" destId="{3CF6DA32-727F-4F12-9D50-50C746B6CB9B}" srcOrd="5" destOrd="0" parTransId="{DC73C1D9-927B-49F0-9011-914B576E2236}" sibTransId="{33ECA252-07F6-45A5-AC45-3CDC3A20A019}"/>
    <dgm:cxn modelId="{5AC906BD-C405-47FE-99D6-D3F37A71676C}" type="presParOf" srcId="{3E396584-3D39-4B39-BC7D-AEC43BE93A2C}" destId="{B940CAE7-7686-47B4-8A5C-A792D960E8C6}" srcOrd="0" destOrd="0" presId="urn:microsoft.com/office/officeart/2005/8/layout/cycle3"/>
    <dgm:cxn modelId="{387CD41C-E4E5-440B-B332-E3D9A311C8E8}" type="presParOf" srcId="{B940CAE7-7686-47B4-8A5C-A792D960E8C6}" destId="{626AB0C3-FD9D-4648-9737-CF554E9B19D6}" srcOrd="0" destOrd="0" presId="urn:microsoft.com/office/officeart/2005/8/layout/cycle3"/>
    <dgm:cxn modelId="{90EAE72D-F439-47C8-B10D-294D144B4B33}" type="presParOf" srcId="{B940CAE7-7686-47B4-8A5C-A792D960E8C6}" destId="{41231303-895D-4F00-B407-9143DBC433AB}" srcOrd="1" destOrd="0" presId="urn:microsoft.com/office/officeart/2005/8/layout/cycle3"/>
    <dgm:cxn modelId="{627B0BB8-F21F-4602-A7B3-DAAC466F2C65}" type="presParOf" srcId="{B940CAE7-7686-47B4-8A5C-A792D960E8C6}" destId="{214C9BCC-9535-4AD2-9687-E400EAB740B1}" srcOrd="2" destOrd="0" presId="urn:microsoft.com/office/officeart/2005/8/layout/cycle3"/>
    <dgm:cxn modelId="{397233E5-1C3C-4EFD-98E8-3BDB4DC3CDD1}" type="presParOf" srcId="{B940CAE7-7686-47B4-8A5C-A792D960E8C6}" destId="{2B9BD7BE-BA46-42F7-BDB4-AC9E1070CA9A}" srcOrd="3" destOrd="0" presId="urn:microsoft.com/office/officeart/2005/8/layout/cycle3"/>
    <dgm:cxn modelId="{657753A6-475F-4FD6-8F8B-0977B7E09793}" type="presParOf" srcId="{B940CAE7-7686-47B4-8A5C-A792D960E8C6}" destId="{D3F6DD40-A697-449F-9A18-655D95067D02}" srcOrd="4" destOrd="0" presId="urn:microsoft.com/office/officeart/2005/8/layout/cycle3"/>
    <dgm:cxn modelId="{60692436-2359-401D-A0CA-93672189CD1F}" type="presParOf" srcId="{B940CAE7-7686-47B4-8A5C-A792D960E8C6}" destId="{E21D7431-A034-448A-9695-0C313039ABD6}" srcOrd="5" destOrd="0" presId="urn:microsoft.com/office/officeart/2005/8/layout/cycle3"/>
    <dgm:cxn modelId="{63F7D2DD-0989-49AD-AFCD-1E19F1BA926E}" type="presParOf" srcId="{B940CAE7-7686-47B4-8A5C-A792D960E8C6}" destId="{0FA13940-C61A-4595-AA8D-CA2091BD47C7}" srcOrd="6" destOrd="0" presId="urn:microsoft.com/office/officeart/2005/8/layout/cycle3"/>
    <dgm:cxn modelId="{BA7D1256-9407-4451-87A4-B808FF12B1BB}" type="presParOf" srcId="{B940CAE7-7686-47B4-8A5C-A792D960E8C6}" destId="{E7A5BE15-68DD-4D5E-B2B0-258D8367DCB8}" srcOrd="7" destOrd="0" presId="urn:microsoft.com/office/officeart/2005/8/layout/cycle3"/>
    <dgm:cxn modelId="{58F0168C-E334-4FFF-91C8-7445B090B946}" type="presParOf" srcId="{B940CAE7-7686-47B4-8A5C-A792D960E8C6}" destId="{DFB54C6F-80E1-4EDE-B103-237E5E40EBEC}" srcOrd="8" destOrd="0" presId="urn:microsoft.com/office/officeart/2005/8/layout/cycle3"/>
    <dgm:cxn modelId="{F97CE0CE-B107-4114-9023-0E1A8F6A21EA}" type="presParOf" srcId="{B940CAE7-7686-47B4-8A5C-A792D960E8C6}" destId="{DACCEB46-67B2-431A-A458-8061EC3CAB34}" srcOrd="9" destOrd="0" presId="urn:microsoft.com/office/officeart/2005/8/layout/cycle3"/>
    <dgm:cxn modelId="{E4CD8B70-DF83-47CF-AEE6-9F30F04FE326}" type="presParOf" srcId="{B940CAE7-7686-47B4-8A5C-A792D960E8C6}" destId="{D2C20485-9A24-4DEB-96BC-2B4A99503298}" srcOrd="10" destOrd="0" presId="urn:microsoft.com/office/officeart/2005/8/layout/cycle3"/>
    <dgm:cxn modelId="{A560D692-8875-4940-AFEE-77DE0DDB37F6}" type="presParOf" srcId="{B940CAE7-7686-47B4-8A5C-A792D960E8C6}" destId="{7509B43B-6C51-4662-B1D5-1B06C69A902B}" srcOrd="11" destOrd="0" presId="urn:microsoft.com/office/officeart/2005/8/layout/cycle3"/>
    <dgm:cxn modelId="{28925686-18A5-47BD-9B8D-40952857EFDA}" type="presParOf" srcId="{B940CAE7-7686-47B4-8A5C-A792D960E8C6}" destId="{C3ED4951-D7B3-4BCC-82DA-20E48CA5BDA9}" srcOrd="12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231303-895D-4F00-B407-9143DBC433AB}">
      <dsp:nvSpPr>
        <dsp:cNvPr id="0" name=""/>
        <dsp:cNvSpPr/>
      </dsp:nvSpPr>
      <dsp:spPr>
        <a:xfrm>
          <a:off x="993954" y="-406064"/>
          <a:ext cx="6941140" cy="6941140"/>
        </a:xfrm>
        <a:prstGeom prst="circularArrow">
          <a:avLst>
            <a:gd name="adj1" fmla="val 5544"/>
            <a:gd name="adj2" fmla="val 330680"/>
            <a:gd name="adj3" fmla="val 13857467"/>
            <a:gd name="adj4" fmla="val 17336535"/>
            <a:gd name="adj5" fmla="val 5757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26AB0C3-FD9D-4648-9737-CF554E9B19D6}">
      <dsp:nvSpPr>
        <dsp:cNvPr id="0" name=""/>
        <dsp:cNvSpPr/>
      </dsp:nvSpPr>
      <dsp:spPr>
        <a:xfrm>
          <a:off x="3020587" y="67315"/>
          <a:ext cx="3135256" cy="77499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Организация исполнительно-распорядительных функций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17 209,0</a:t>
          </a:r>
          <a:endParaRPr lang="ru-RU" sz="1600" b="1" kern="1200" baseline="0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0587" y="67315"/>
        <a:ext cx="3135256" cy="774996"/>
      </dsp:txXfrm>
    </dsp:sp>
    <dsp:sp modelId="{214C9BCC-9535-4AD2-9687-E400EAB740B1}">
      <dsp:nvSpPr>
        <dsp:cNvPr id="0" name=""/>
        <dsp:cNvSpPr/>
      </dsp:nvSpPr>
      <dsp:spPr>
        <a:xfrm>
          <a:off x="5976656" y="3970247"/>
          <a:ext cx="2460441" cy="986693"/>
        </a:xfrm>
        <a:prstGeom prst="roundRect">
          <a:avLst/>
        </a:prstGeom>
        <a:gradFill rotWithShape="0">
          <a:gsLst>
            <a:gs pos="0">
              <a:schemeClr val="accent5">
                <a:hueOff val="-903080"/>
                <a:satOff val="3619"/>
                <a:lumOff val="78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80"/>
                <a:satOff val="3619"/>
                <a:lumOff val="78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80"/>
                <a:satOff val="3619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Организация отдыха и оздоровления детей 20 492,2</a:t>
          </a:r>
          <a:endParaRPr lang="ru-RU" sz="1600" b="1" kern="1200" baseline="0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76656" y="3970247"/>
        <a:ext cx="2460441" cy="986693"/>
      </dsp:txXfrm>
    </dsp:sp>
    <dsp:sp modelId="{2B9BD7BE-BA46-42F7-BDB4-AC9E1070CA9A}">
      <dsp:nvSpPr>
        <dsp:cNvPr id="0" name=""/>
        <dsp:cNvSpPr/>
      </dsp:nvSpPr>
      <dsp:spPr>
        <a:xfrm>
          <a:off x="6264687" y="2786534"/>
          <a:ext cx="2661559" cy="916092"/>
        </a:xfrm>
        <a:prstGeom prst="roundRect">
          <a:avLst/>
        </a:prstGeom>
        <a:gradFill rotWithShape="0">
          <a:gsLst>
            <a:gs pos="0">
              <a:schemeClr val="accent5">
                <a:hueOff val="-1806159"/>
                <a:satOff val="7238"/>
                <a:lumOff val="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1806159"/>
                <a:satOff val="7238"/>
                <a:lumOff val="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1806159"/>
                <a:satOff val="7238"/>
                <a:lumOff val="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Пособие на рождение ребенка и уход за ребенком </a:t>
          </a:r>
          <a:r>
            <a:rPr lang="ru-RU" sz="1600" b="1" kern="120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до 1.5 лет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53 791,9</a:t>
          </a:r>
          <a:endParaRPr lang="ru-RU" sz="1600" b="1" kern="1200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64687" y="2786534"/>
        <a:ext cx="2661559" cy="916092"/>
      </dsp:txXfrm>
    </dsp:sp>
    <dsp:sp modelId="{D3F6DD40-A697-449F-9A18-655D95067D02}">
      <dsp:nvSpPr>
        <dsp:cNvPr id="0" name=""/>
        <dsp:cNvSpPr/>
      </dsp:nvSpPr>
      <dsp:spPr>
        <a:xfrm>
          <a:off x="6155847" y="945906"/>
          <a:ext cx="1964010" cy="647734"/>
        </a:xfrm>
        <a:prstGeom prst="roundRect">
          <a:avLst/>
        </a:prstGeom>
        <a:gradFill rotWithShape="0">
          <a:gsLst>
            <a:gs pos="0">
              <a:schemeClr val="accent5">
                <a:hueOff val="-2709239"/>
                <a:satOff val="10858"/>
                <a:lumOff val="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2709239"/>
                <a:satOff val="10858"/>
                <a:lumOff val="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2709239"/>
                <a:satOff val="10858"/>
                <a:lumOff val="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Детские пособия 73 078,6</a:t>
          </a:r>
          <a:endParaRPr lang="ru-RU" sz="1600" b="1" kern="1200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55847" y="945906"/>
        <a:ext cx="1964010" cy="647734"/>
      </dsp:txXfrm>
    </dsp:sp>
    <dsp:sp modelId="{E21D7431-A034-448A-9695-0C313039ABD6}">
      <dsp:nvSpPr>
        <dsp:cNvPr id="0" name=""/>
        <dsp:cNvSpPr/>
      </dsp:nvSpPr>
      <dsp:spPr>
        <a:xfrm>
          <a:off x="6110581" y="1814685"/>
          <a:ext cx="2530377" cy="698667"/>
        </a:xfrm>
        <a:prstGeom prst="roundRect">
          <a:avLst/>
        </a:prstGeom>
        <a:gradFill rotWithShape="0">
          <a:gsLst>
            <a:gs pos="0">
              <a:schemeClr val="accent5">
                <a:hueOff val="-3612319"/>
                <a:satOff val="14477"/>
                <a:lumOff val="3137"/>
                <a:alphaOff val="0"/>
                <a:shade val="51000"/>
                <a:satMod val="130000"/>
              </a:schemeClr>
            </a:gs>
            <a:gs pos="80000">
              <a:schemeClr val="accent5">
                <a:hueOff val="-3612319"/>
                <a:satOff val="14477"/>
                <a:lumOff val="3137"/>
                <a:alphaOff val="0"/>
                <a:shade val="93000"/>
                <a:satMod val="130000"/>
              </a:schemeClr>
            </a:gs>
            <a:gs pos="100000">
              <a:schemeClr val="accent5">
                <a:hueOff val="-3612319"/>
                <a:satOff val="14477"/>
                <a:lumOff val="3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Пособия на 3-го ребенка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34 733,5</a:t>
          </a:r>
          <a:endParaRPr lang="ru-RU" sz="1600" b="1" kern="1200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10581" y="1814685"/>
        <a:ext cx="2530377" cy="698667"/>
      </dsp:txXfrm>
    </dsp:sp>
    <dsp:sp modelId="{0FA13940-C61A-4595-AA8D-CA2091BD47C7}">
      <dsp:nvSpPr>
        <dsp:cNvPr id="0" name=""/>
        <dsp:cNvSpPr/>
      </dsp:nvSpPr>
      <dsp:spPr>
        <a:xfrm>
          <a:off x="5616629" y="5194392"/>
          <a:ext cx="2149045" cy="842669"/>
        </a:xfrm>
        <a:prstGeom prst="roundRect">
          <a:avLst/>
        </a:prstGeom>
        <a:gradFill rotWithShape="0">
          <a:gsLst>
            <a:gs pos="0">
              <a:schemeClr val="accent5">
                <a:hueOff val="-4515398"/>
                <a:satOff val="18096"/>
                <a:lumOff val="3922"/>
                <a:alphaOff val="0"/>
                <a:shade val="51000"/>
                <a:satMod val="130000"/>
              </a:schemeClr>
            </a:gs>
            <a:gs pos="80000">
              <a:schemeClr val="accent5">
                <a:hueOff val="-4515398"/>
                <a:satOff val="18096"/>
                <a:lumOff val="3922"/>
                <a:alphaOff val="0"/>
                <a:shade val="93000"/>
                <a:satMod val="130000"/>
              </a:schemeClr>
            </a:gs>
            <a:gs pos="100000">
              <a:schemeClr val="accent5">
                <a:hueOff val="-4515398"/>
                <a:satOff val="18096"/>
                <a:lumOff val="39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Льготы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 Ветеранам труда РО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35 302,2</a:t>
          </a:r>
          <a:endParaRPr lang="ru-RU" sz="1600" b="1" kern="1200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16629" y="5194392"/>
        <a:ext cx="2149045" cy="842669"/>
      </dsp:txXfrm>
    </dsp:sp>
    <dsp:sp modelId="{E7A5BE15-68DD-4D5E-B2B0-258D8367DCB8}">
      <dsp:nvSpPr>
        <dsp:cNvPr id="0" name=""/>
        <dsp:cNvSpPr/>
      </dsp:nvSpPr>
      <dsp:spPr>
        <a:xfrm>
          <a:off x="3553679" y="5775113"/>
          <a:ext cx="1891963" cy="808700"/>
        </a:xfrm>
        <a:prstGeom prst="roundRect">
          <a:avLst/>
        </a:prstGeom>
        <a:gradFill rotWithShape="0">
          <a:gsLst>
            <a:gs pos="0">
              <a:schemeClr val="accent5">
                <a:hueOff val="-5418478"/>
                <a:satOff val="21715"/>
                <a:lumOff val="4706"/>
                <a:alphaOff val="0"/>
                <a:shade val="51000"/>
                <a:satMod val="130000"/>
              </a:schemeClr>
            </a:gs>
            <a:gs pos="80000">
              <a:schemeClr val="accent5">
                <a:hueOff val="-5418478"/>
                <a:satOff val="21715"/>
                <a:lumOff val="4706"/>
                <a:alphaOff val="0"/>
                <a:shade val="93000"/>
                <a:satMod val="130000"/>
              </a:schemeClr>
            </a:gs>
            <a:gs pos="100000">
              <a:schemeClr val="accent5">
                <a:hueOff val="-5418478"/>
                <a:satOff val="21715"/>
                <a:lumOff val="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Льготы Ветеранам труда 135 254,4</a:t>
          </a:r>
          <a:endParaRPr lang="ru-RU" sz="1600" b="1" kern="1200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53679" y="5775113"/>
        <a:ext cx="1891963" cy="808700"/>
      </dsp:txXfrm>
    </dsp:sp>
    <dsp:sp modelId="{DFB54C6F-80E1-4EDE-B103-237E5E40EBEC}">
      <dsp:nvSpPr>
        <dsp:cNvPr id="0" name=""/>
        <dsp:cNvSpPr/>
      </dsp:nvSpPr>
      <dsp:spPr>
        <a:xfrm>
          <a:off x="1152127" y="5100949"/>
          <a:ext cx="2191999" cy="885519"/>
        </a:xfrm>
        <a:prstGeom prst="roundRect">
          <a:avLst/>
        </a:prstGeom>
        <a:gradFill rotWithShape="0">
          <a:gsLst>
            <a:gs pos="0">
              <a:schemeClr val="accent5">
                <a:hueOff val="-6321557"/>
                <a:satOff val="25334"/>
                <a:lumOff val="5491"/>
                <a:alphaOff val="0"/>
                <a:shade val="51000"/>
                <a:satMod val="130000"/>
              </a:schemeClr>
            </a:gs>
            <a:gs pos="80000">
              <a:schemeClr val="accent5">
                <a:hueOff val="-6321557"/>
                <a:satOff val="25334"/>
                <a:lumOff val="5491"/>
                <a:alphaOff val="0"/>
                <a:shade val="93000"/>
                <a:satMod val="130000"/>
              </a:schemeClr>
            </a:gs>
            <a:gs pos="100000">
              <a:schemeClr val="accent5">
                <a:hueOff val="-6321557"/>
                <a:satOff val="25334"/>
                <a:lumOff val="5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Субсидии на оплату ЖКУ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25 936,8</a:t>
          </a:r>
          <a:endParaRPr lang="ru-RU" sz="1600" b="1" kern="1200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52127" y="5100949"/>
        <a:ext cx="2191999" cy="885519"/>
      </dsp:txXfrm>
    </dsp:sp>
    <dsp:sp modelId="{DACCEB46-67B2-431A-A458-8061EC3CAB34}">
      <dsp:nvSpPr>
        <dsp:cNvPr id="0" name=""/>
        <dsp:cNvSpPr/>
      </dsp:nvSpPr>
      <dsp:spPr>
        <a:xfrm>
          <a:off x="550724" y="4127323"/>
          <a:ext cx="2207006" cy="698667"/>
        </a:xfrm>
        <a:prstGeom prst="roundRect">
          <a:avLst/>
        </a:prstGeom>
        <a:gradFill rotWithShape="0">
          <a:gsLst>
            <a:gs pos="0">
              <a:schemeClr val="accent5">
                <a:hueOff val="-7224638"/>
                <a:satOff val="28953"/>
                <a:lumOff val="6275"/>
                <a:alphaOff val="0"/>
                <a:shade val="51000"/>
                <a:satMod val="130000"/>
              </a:schemeClr>
            </a:gs>
            <a:gs pos="80000">
              <a:schemeClr val="accent5">
                <a:hueOff val="-7224638"/>
                <a:satOff val="28953"/>
                <a:lumOff val="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-7224638"/>
                <a:satOff val="28953"/>
                <a:lumOff val="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Субвенции  ЦСО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33 553,3</a:t>
          </a:r>
          <a:endParaRPr lang="ru-RU" sz="1600" b="1" kern="1200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0724" y="4127323"/>
        <a:ext cx="2207006" cy="698667"/>
      </dsp:txXfrm>
    </dsp:sp>
    <dsp:sp modelId="{D2C20485-9A24-4DEB-96BC-2B4A99503298}">
      <dsp:nvSpPr>
        <dsp:cNvPr id="0" name=""/>
        <dsp:cNvSpPr/>
      </dsp:nvSpPr>
      <dsp:spPr>
        <a:xfrm>
          <a:off x="360052" y="1810006"/>
          <a:ext cx="2333241" cy="888963"/>
        </a:xfrm>
        <a:prstGeom prst="roundRect">
          <a:avLst/>
        </a:prstGeom>
        <a:gradFill rotWithShape="0">
          <a:gsLst>
            <a:gs pos="0">
              <a:schemeClr val="accent5">
                <a:hueOff val="-8127717"/>
                <a:satOff val="32573"/>
                <a:lumOff val="7059"/>
                <a:alphaOff val="0"/>
                <a:shade val="51000"/>
                <a:satMod val="130000"/>
              </a:schemeClr>
            </a:gs>
            <a:gs pos="80000">
              <a:schemeClr val="accent5">
                <a:hueOff val="-8127717"/>
                <a:satOff val="32573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8127717"/>
                <a:satOff val="32573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ЖКУ отдельным категориям граждан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 68 472,1</a:t>
          </a:r>
          <a:endParaRPr lang="ru-RU" sz="1600" b="1" kern="1200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0052" y="1810006"/>
        <a:ext cx="2333241" cy="888963"/>
      </dsp:txXfrm>
    </dsp:sp>
    <dsp:sp modelId="{7509B43B-6C51-4662-B1D5-1B06C69A902B}">
      <dsp:nvSpPr>
        <dsp:cNvPr id="0" name=""/>
        <dsp:cNvSpPr/>
      </dsp:nvSpPr>
      <dsp:spPr>
        <a:xfrm>
          <a:off x="0" y="2890128"/>
          <a:ext cx="3010027" cy="930848"/>
        </a:xfrm>
        <a:prstGeom prst="roundRect">
          <a:avLst/>
        </a:prstGeom>
        <a:gradFill rotWithShape="0">
          <a:gsLst>
            <a:gs pos="0">
              <a:schemeClr val="accent5">
                <a:hueOff val="-9030797"/>
                <a:satOff val="36192"/>
                <a:lumOff val="784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797"/>
                <a:satOff val="36192"/>
                <a:lumOff val="784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797"/>
                <a:satOff val="36192"/>
                <a:lumOff val="78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Выплаты гражданам за счет средств местного бюджета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13 783,3</a:t>
          </a:r>
          <a:endParaRPr lang="ru-RU" sz="1600" b="1" kern="1200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890128"/>
        <a:ext cx="3010027" cy="930848"/>
      </dsp:txXfrm>
    </dsp:sp>
    <dsp:sp modelId="{C3ED4951-D7B3-4BCC-82DA-20E48CA5BDA9}">
      <dsp:nvSpPr>
        <dsp:cNvPr id="0" name=""/>
        <dsp:cNvSpPr/>
      </dsp:nvSpPr>
      <dsp:spPr>
        <a:xfrm>
          <a:off x="972905" y="801893"/>
          <a:ext cx="1915061" cy="84269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Иные меры соц. поддержки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6016F"/>
              </a:solidFill>
              <a:latin typeface="Times New Roman" pitchFamily="18" charset="0"/>
              <a:cs typeface="Times New Roman" pitchFamily="18" charset="0"/>
            </a:rPr>
            <a:t>11 841,8</a:t>
          </a:r>
          <a:endParaRPr lang="ru-RU" sz="1600" b="1" kern="1200" dirty="0">
            <a:solidFill>
              <a:srgbClr val="16016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72905" y="801893"/>
        <a:ext cx="1915061" cy="842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0.90106</cdr:x>
      <cdr:y>0.14468</cdr:y>
    </cdr:from>
    <cdr:to>
      <cdr:x>1</cdr:x>
      <cdr:y>0.29787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32721" y="863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0.38889</cdr:x>
      <cdr:y>0.20203</cdr:y>
    </cdr:from>
    <cdr:to>
      <cdr:x>0.39444</cdr:x>
      <cdr:y>0.21214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0400" y="914400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1CDE3CA-2266-4E22-A75A-D24DE76B8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1234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EEEA6E-AF07-404B-932D-A5235BE6BE7B}" type="slidenum">
              <a:rPr lang="ru-RU"/>
              <a:pPr/>
              <a:t>4</a:t>
            </a:fld>
            <a:endParaRPr 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83391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F19C74-F20A-4EBB-B4E0-4543DAAB30CD}" type="slidenum">
              <a:rPr lang="ru-RU"/>
              <a:pPr/>
              <a:t>5</a:t>
            </a:fld>
            <a:endParaRPr 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44064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EEEA6E-AF07-404B-932D-A5235BE6BE7B}" type="slidenum">
              <a:rPr lang="ru-RU"/>
              <a:pPr/>
              <a:t>6</a:t>
            </a:fld>
            <a:endParaRPr 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01372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62E812-B9FB-485A-A867-3F31E31A8E0A}" type="slidenum">
              <a:rPr lang="ru-RU"/>
              <a:pPr/>
              <a:t>8</a:t>
            </a:fld>
            <a:endParaRPr 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21325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DE3CA-2266-4E22-A75A-D24DE76B8DE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992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DE3CA-2266-4E22-A75A-D24DE76B8DE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10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chemeClr val="bg1">
              <a:alpha val="63921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图片 7" descr="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图片 5" descr="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8938" cy="635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图片 6" descr="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643313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图片 10" descr="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图片 11" descr="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图片 9" descr="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图片 12" descr="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0"/>
            <a:ext cx="1143000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图片 8" descr="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063"/>
            <a:ext cx="914400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图片 13" descr="1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72125"/>
            <a:ext cx="45720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339975" y="1123950"/>
            <a:ext cx="6403975" cy="8953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Образец заголовка</a:t>
            </a:r>
            <a:endParaRPr lang="zh-CN" noProof="0" smtClean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2060575"/>
            <a:ext cx="6400800" cy="693738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r"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Образец подзаголовка</a:t>
            </a:r>
            <a:endParaRPr lang="zh-CN" noProof="0" smtClean="0"/>
          </a:p>
        </p:txBody>
      </p:sp>
    </p:spTree>
    <p:extLst>
      <p:ext uri="{BB962C8B-B14F-4D97-AF65-F5344CB8AC3E}">
        <p14:creationId xmlns="" xmlns:p14="http://schemas.microsoft.com/office/powerpoint/2010/main" val="62442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052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117475"/>
            <a:ext cx="2058988" cy="5245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29325" cy="5245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259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E8F9A-33C3-4C66-8FF6-6C530B11C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381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4784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9313" y="8366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211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12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494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8654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8078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87469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14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5"/>
          <p:cNvSpPr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chemeClr val="bg1">
              <a:alpha val="6392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7475"/>
            <a:ext cx="822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单击此处编辑母版标题样式</a:t>
            </a:r>
          </a:p>
        </p:txBody>
      </p:sp>
      <p:sp>
        <p:nvSpPr>
          <p:cNvPr id="102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单击此处编辑母版文本样式</a:t>
            </a:r>
          </a:p>
          <a:p>
            <a:pPr lvl="1"/>
            <a:r>
              <a:rPr lang="zh-CN" altLang="ru-RU" smtClean="0"/>
              <a:t>第二级</a:t>
            </a:r>
          </a:p>
          <a:p>
            <a:pPr lvl="2"/>
            <a:r>
              <a:rPr lang="zh-CN" altLang="ru-RU" smtClean="0"/>
              <a:t>第三级</a:t>
            </a:r>
          </a:p>
          <a:p>
            <a:pPr lvl="3"/>
            <a:r>
              <a:rPr lang="zh-CN" altLang="ru-RU" smtClean="0"/>
              <a:t>第四级</a:t>
            </a:r>
          </a:p>
          <a:p>
            <a:pPr lvl="4"/>
            <a:r>
              <a:rPr lang="zh-CN" altLang="ru-RU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059632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3319D1"/>
                </a:solidFill>
                <a:effectLst/>
                <a:latin typeface="Georgia" pitchFamily="18" charset="0"/>
                <a:ea typeface="Times New Roman" pitchFamily="18" charset="0"/>
              </a:rPr>
              <a:t>«О бюджете города Батайска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3319D1"/>
                </a:solidFill>
                <a:effectLst/>
                <a:latin typeface="Georgia" pitchFamily="18" charset="0"/>
                <a:ea typeface="Times New Roman" pitchFamily="18" charset="0"/>
              </a:rPr>
              <a:t> на 2017 год и на плановый период</a:t>
            </a:r>
            <a:r>
              <a:rPr kumimoji="0" lang="ru-RU" sz="4800" b="1" i="1" u="none" strike="noStrike" cap="none" normalizeH="0" dirty="0" smtClean="0">
                <a:ln>
                  <a:noFill/>
                </a:ln>
                <a:solidFill>
                  <a:srgbClr val="3319D1"/>
                </a:solidFill>
                <a:effectLst/>
                <a:latin typeface="Georgia" pitchFamily="18" charset="0"/>
                <a:ea typeface="Times New Roman" pitchFamily="18" charset="0"/>
              </a:rPr>
              <a:t> 2018 и 2019 годов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3319D1"/>
                </a:solidFill>
                <a:effectLst/>
                <a:latin typeface="Georgia" pitchFamily="18" charset="0"/>
                <a:ea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3319D1"/>
              </a:solidFill>
              <a:effectLst/>
              <a:latin typeface="Arial Black" pitchFamily="34" charset="0"/>
            </a:endParaRPr>
          </a:p>
        </p:txBody>
      </p:sp>
      <p:pic>
        <p:nvPicPr>
          <p:cNvPr id="4" name="Рисунок 9" descr="герб Батайска с флагом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25"/>
            <a:ext cx="1904999" cy="122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бюджета, формируемые в рамках муниципальных программ, и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расходы, млн.рублей</a:t>
            </a:r>
          </a:p>
        </p:txBody>
      </p:sp>
      <p:grpSp>
        <p:nvGrpSpPr>
          <p:cNvPr id="4" name="Группа 16"/>
          <p:cNvGrpSpPr/>
          <p:nvPr/>
        </p:nvGrpSpPr>
        <p:grpSpPr>
          <a:xfrm>
            <a:off x="304800" y="2438400"/>
            <a:ext cx="2514600" cy="2362200"/>
            <a:chOff x="3048000" y="1828800"/>
            <a:chExt cx="2514600" cy="2362200"/>
          </a:xfrm>
        </p:grpSpPr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3048000" y="1828800"/>
              <a:ext cx="2514600" cy="1752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i="1" dirty="0" smtClean="0">
                  <a:solidFill>
                    <a:schemeClr val="bg2"/>
                  </a:solidFill>
                </a:rPr>
                <a:t>2107,5</a:t>
              </a:r>
              <a:endParaRPr lang="ru-RU" b="1" i="1" dirty="0">
                <a:solidFill>
                  <a:schemeClr val="bg2"/>
                </a:solidFill>
              </a:endParaRPr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4038600" y="3124200"/>
              <a:ext cx="1371600" cy="10668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i="1" dirty="0" smtClean="0"/>
                <a:t>139,2</a:t>
              </a:r>
              <a:endParaRPr lang="ru-RU" b="1" i="1" dirty="0"/>
            </a:p>
          </p:txBody>
        </p:sp>
      </p:grp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990600" y="1905000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99"/>
                </a:solidFill>
              </a:rPr>
              <a:t>2017 год</a:t>
            </a:r>
            <a:endParaRPr lang="ru-RU" b="1" dirty="0">
              <a:solidFill>
                <a:srgbClr val="FF3399"/>
              </a:solidFill>
            </a:endParaRPr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533400" y="6096000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14356" name="Oval 20"/>
          <p:cNvSpPr>
            <a:spLocks noChangeArrowheads="1"/>
          </p:cNvSpPr>
          <p:nvPr/>
        </p:nvSpPr>
        <p:spPr bwMode="auto">
          <a:xfrm>
            <a:off x="533400" y="5334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803525" y="5599113"/>
            <a:ext cx="2378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1"/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914400" y="5181600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расходы бюджета, формируемые в </a:t>
            </a:r>
            <a:r>
              <a:rPr lang="ru-RU" b="1" dirty="0" smtClean="0"/>
              <a:t>рамках</a:t>
            </a:r>
          </a:p>
          <a:p>
            <a:r>
              <a:rPr lang="ru-RU" b="1" dirty="0" smtClean="0"/>
              <a:t>муниципальных </a:t>
            </a:r>
            <a:r>
              <a:rPr lang="ru-RU" b="1" dirty="0"/>
              <a:t>программ города Батайска 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914400" y="6019800"/>
            <a:ext cx="62155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/>
              <a:t>непрограммные</a:t>
            </a:r>
            <a:r>
              <a:rPr lang="ru-RU" b="1" dirty="0"/>
              <a:t> расходы бюджета города </a:t>
            </a:r>
            <a:r>
              <a:rPr lang="ru-RU" b="1" dirty="0" smtClean="0"/>
              <a:t>Батайска </a:t>
            </a:r>
            <a:endParaRPr lang="ru-RU" b="1" dirty="0"/>
          </a:p>
        </p:txBody>
      </p:sp>
      <p:grpSp>
        <p:nvGrpSpPr>
          <p:cNvPr id="12" name="Группа 16"/>
          <p:cNvGrpSpPr/>
          <p:nvPr/>
        </p:nvGrpSpPr>
        <p:grpSpPr>
          <a:xfrm>
            <a:off x="3429000" y="2362200"/>
            <a:ext cx="2514600" cy="2286000"/>
            <a:chOff x="2895600" y="1905000"/>
            <a:chExt cx="2514600" cy="2286000"/>
          </a:xfrm>
        </p:grpSpPr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2895600" y="1905000"/>
              <a:ext cx="2514600" cy="1752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i="1" dirty="0" smtClean="0">
                  <a:solidFill>
                    <a:schemeClr val="bg2"/>
                  </a:solidFill>
                </a:rPr>
                <a:t>2090,9</a:t>
              </a:r>
              <a:endParaRPr lang="ru-RU" b="1" i="1" dirty="0">
                <a:solidFill>
                  <a:schemeClr val="bg2"/>
                </a:solidFill>
              </a:endParaRP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4038600" y="3124200"/>
              <a:ext cx="1371600" cy="10668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i="1" dirty="0" smtClean="0"/>
                <a:t>178,2</a:t>
              </a:r>
              <a:endParaRPr lang="ru-RU" b="1" i="1" dirty="0"/>
            </a:p>
          </p:txBody>
        </p:sp>
      </p:grpSp>
      <p:grpSp>
        <p:nvGrpSpPr>
          <p:cNvPr id="15" name="Группа 16"/>
          <p:cNvGrpSpPr/>
          <p:nvPr/>
        </p:nvGrpSpPr>
        <p:grpSpPr>
          <a:xfrm>
            <a:off x="6248400" y="2438400"/>
            <a:ext cx="2514600" cy="2209800"/>
            <a:chOff x="3124200" y="1981200"/>
            <a:chExt cx="2514600" cy="2209800"/>
          </a:xfrm>
        </p:grpSpPr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3124200" y="1981200"/>
              <a:ext cx="2514600" cy="1752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i="1" dirty="0" smtClean="0">
                  <a:solidFill>
                    <a:schemeClr val="bg2"/>
                  </a:solidFill>
                </a:rPr>
                <a:t>2110,5</a:t>
              </a:r>
              <a:endParaRPr lang="ru-RU" b="1" i="1" dirty="0">
                <a:solidFill>
                  <a:schemeClr val="bg2"/>
                </a:solidFill>
              </a:endParaRPr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038600" y="3124200"/>
              <a:ext cx="1371600" cy="10668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i="1" dirty="0" smtClean="0"/>
                <a:t>203,2</a:t>
              </a:r>
              <a:endParaRPr lang="ru-RU" b="1" i="1" dirty="0"/>
            </a:p>
          </p:txBody>
        </p: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038600" y="1828800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99"/>
                </a:solidFill>
              </a:rPr>
              <a:t>2018 год</a:t>
            </a:r>
            <a:endParaRPr lang="ru-RU" b="1" dirty="0">
              <a:solidFill>
                <a:srgbClr val="FF3399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858000" y="1905000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99"/>
                </a:solidFill>
              </a:rPr>
              <a:t>2019 год</a:t>
            </a:r>
            <a:endParaRPr lang="ru-RU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образования» 2017 год 1 162,0 млн.рублей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609600" y="1447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Vika\общая\фото БАТАЙСК\Батайск1  конкурс._13.jpg"/>
          <p:cNvPicPr>
            <a:picLocks noChangeAspect="1" noChangeArrowheads="1"/>
          </p:cNvPicPr>
          <p:nvPr/>
        </p:nvPicPr>
        <p:blipFill>
          <a:blip r:embed="rId2" cstate="print">
            <a:lum bright="48000" contrast="4000"/>
          </a:blip>
          <a:srcRect b="39010"/>
          <a:stretch>
            <a:fillRect/>
          </a:stretch>
        </p:blipFill>
        <p:spPr bwMode="auto">
          <a:xfrm>
            <a:off x="1" y="1285860"/>
            <a:ext cx="914400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96520239"/>
              </p:ext>
            </p:extLst>
          </p:nvPr>
        </p:nvGraphicFramePr>
        <p:xfrm>
          <a:off x="107504" y="178835"/>
          <a:ext cx="892899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герб Батайска с флагом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0" y="0"/>
            <a:ext cx="1376362" cy="8916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059832" y="2551837"/>
            <a:ext cx="331236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граждан» 2017 год</a:t>
            </a:r>
          </a:p>
          <a:p>
            <a:pPr algn="ctr"/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523 449,1 тыс.руб.</a:t>
            </a:r>
            <a:endParaRPr lang="ru-RU" sz="2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03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Муниципальная программа «Развитие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ru-RU" i="1" dirty="0" smtClean="0"/>
              <a:t>»</a:t>
            </a:r>
            <a:endParaRPr lang="ru-RU" i="1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6096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 расходов, запланированных на реализацию муниципальных программ города Батайска в 2017 году</a:t>
            </a:r>
          </a:p>
        </p:txBody>
      </p:sp>
      <p:grpSp>
        <p:nvGrpSpPr>
          <p:cNvPr id="2" name="Группа 23"/>
          <p:cNvGrpSpPr/>
          <p:nvPr/>
        </p:nvGrpSpPr>
        <p:grpSpPr>
          <a:xfrm>
            <a:off x="152400" y="1447800"/>
            <a:ext cx="2160000" cy="5257800"/>
            <a:chOff x="304800" y="1524000"/>
            <a:chExt cx="2160000" cy="51054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04800" y="1524000"/>
              <a:ext cx="2160000" cy="18000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Развитие образования – 55,1%</a:t>
              </a:r>
              <a:endPara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04800" y="3429000"/>
              <a:ext cx="2160000" cy="162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Социальная поддержка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граждан –</a:t>
              </a:r>
            </a:p>
            <a:p>
              <a:pPr lvl="0" algn="ctr"/>
              <a:r>
                <a:rPr lang="ru-RU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24,9%</a:t>
              </a:r>
              <a:endPara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04800" y="5189400"/>
              <a:ext cx="2160000" cy="1440000"/>
            </a:xfrm>
            <a:prstGeom prst="roundRect">
              <a:avLst/>
            </a:prstGeom>
            <a:solidFill>
              <a:srgbClr val="2B2B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Обеспечение качественными услугами ЖКХ – 1,82%</a:t>
              </a:r>
              <a:endPara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2362200" y="1447800"/>
            <a:ext cx="2160000" cy="1368000"/>
          </a:xfrm>
          <a:prstGeom prst="roundRect">
            <a:avLst/>
          </a:prstGeom>
          <a:solidFill>
            <a:srgbClr val="2007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культуры – 5,4%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62200" y="2931000"/>
            <a:ext cx="2160000" cy="1260000"/>
          </a:xfrm>
          <a:prstGeom prst="roundRect">
            <a:avLst/>
          </a:prstGeom>
          <a:solidFill>
            <a:srgbClr val="4C1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 и благоустройство–3,6%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12000" y="4298400"/>
            <a:ext cx="2160000" cy="1188000"/>
          </a:xfrm>
          <a:prstGeom prst="roundRect">
            <a:avLst/>
          </a:prstGeom>
          <a:solidFill>
            <a:srgbClr val="591F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– 2,5%</a:t>
            </a:r>
            <a:endParaRPr lang="ru-RU" sz="1700" dirty="0">
              <a:solidFill>
                <a:srgbClr val="FFFF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12000" y="5589600"/>
            <a:ext cx="2160000" cy="1116000"/>
          </a:xfrm>
          <a:prstGeom prst="roundRect">
            <a:avLst/>
          </a:prstGeom>
          <a:solidFill>
            <a:srgbClr val="642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комфортным жильем населения  -1,5%</a:t>
            </a:r>
            <a:endParaRPr lang="ru-RU" sz="1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48200" y="1447800"/>
            <a:ext cx="2160000" cy="1080000"/>
          </a:xfrm>
          <a:prstGeom prst="roundRect">
            <a:avLst/>
          </a:prstGeom>
          <a:solidFill>
            <a:srgbClr val="784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Информационное общество – 1,1%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48200" y="2590800"/>
            <a:ext cx="2160000" cy="1008000"/>
          </a:xfrm>
          <a:prstGeom prst="roundRect">
            <a:avLst/>
          </a:prstGeom>
          <a:solidFill>
            <a:srgbClr val="885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ЧС – 0,8%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98000" y="3788400"/>
            <a:ext cx="2160000" cy="936000"/>
          </a:xfrm>
          <a:prstGeom prst="roundRect">
            <a:avLst/>
          </a:prstGeom>
          <a:solidFill>
            <a:srgbClr val="9F7E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муниципальной собственностью – 0,8%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24400" y="4851000"/>
            <a:ext cx="2160000" cy="864000"/>
          </a:xfrm>
          <a:prstGeom prst="roundRect">
            <a:avLst/>
          </a:prstGeom>
          <a:solidFill>
            <a:srgbClr val="A78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 0,2% 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800600" y="5791200"/>
            <a:ext cx="2160000" cy="828000"/>
          </a:xfrm>
          <a:prstGeom prst="roundRect">
            <a:avLst/>
          </a:prstGeom>
          <a:solidFill>
            <a:srgbClr val="C6B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муниципальными финансами – 0,3%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907800" y="1447800"/>
            <a:ext cx="2160000" cy="792000"/>
          </a:xfrm>
          <a:prstGeom prst="roundRect">
            <a:avLst/>
          </a:prstGeom>
          <a:solidFill>
            <a:srgbClr val="3F45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Безопасный город – 0,1%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934200" y="2286000"/>
            <a:ext cx="2160000" cy="756000"/>
          </a:xfrm>
          <a:prstGeom prst="roundRect">
            <a:avLst/>
          </a:prstGeom>
          <a:solidFill>
            <a:srgbClr val="575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здравоохранения – 0,6%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934200" y="3124200"/>
            <a:ext cx="2160000" cy="720000"/>
          </a:xfrm>
          <a:prstGeom prst="roundRect">
            <a:avLst/>
          </a:prstGeom>
          <a:solidFill>
            <a:srgbClr val="797D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 управления – 0,03%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934200" y="3886200"/>
            <a:ext cx="2160000" cy="648000"/>
          </a:xfrm>
          <a:prstGeom prst="roundRect">
            <a:avLst/>
          </a:prstGeom>
          <a:solidFill>
            <a:srgbClr val="8F93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Молодежь города Батайска – 0,04%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934200" y="4572000"/>
            <a:ext cx="2160000" cy="576000"/>
          </a:xfrm>
          <a:prstGeom prst="roundRect">
            <a:avLst/>
          </a:prstGeom>
          <a:solidFill>
            <a:srgbClr val="C0C2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3319D1"/>
                </a:solidFill>
                <a:latin typeface="Times New Roman" pitchFamily="18" charset="0"/>
                <a:cs typeface="Times New Roman" pitchFamily="18" charset="0"/>
              </a:rPr>
              <a:t>Доступная среда – 0,5%</a:t>
            </a:r>
            <a:endParaRPr lang="ru-RU" b="1" dirty="0">
              <a:solidFill>
                <a:srgbClr val="3319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984000" y="5257800"/>
            <a:ext cx="2160000" cy="504000"/>
          </a:xfrm>
          <a:prstGeom prst="roundRect">
            <a:avLst/>
          </a:prstGeom>
          <a:solidFill>
            <a:srgbClr val="E2E3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3319D1"/>
                </a:solidFill>
                <a:latin typeface="Times New Roman" pitchFamily="18" charset="0"/>
                <a:cs typeface="Times New Roman" pitchFamily="18" charset="0"/>
              </a:rPr>
              <a:t>Экономическое развитие – 0,01%</a:t>
            </a:r>
            <a:endParaRPr lang="ru-RU" b="1" dirty="0">
              <a:solidFill>
                <a:srgbClr val="3319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984000" y="5816400"/>
            <a:ext cx="2160000" cy="432000"/>
          </a:xfrm>
          <a:prstGeom prst="round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3319D1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</a:t>
            </a:r>
            <a:endParaRPr lang="ru-RU" sz="1200" b="1" dirty="0">
              <a:solidFill>
                <a:srgbClr val="3319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984000" y="6426000"/>
            <a:ext cx="2160000" cy="360000"/>
          </a:xfrm>
          <a:prstGeom prst="roundRect">
            <a:avLst/>
          </a:prstGeom>
          <a:solidFill>
            <a:srgbClr val="DEF1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 smtClean="0">
                <a:solidFill>
                  <a:srgbClr val="3319D1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– 0,5</a:t>
            </a:r>
            <a:endParaRPr lang="ru-RU" sz="1100" b="1" dirty="0">
              <a:solidFill>
                <a:srgbClr val="3319D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71800" y="2286000"/>
            <a:ext cx="2971800" cy="2362200"/>
          </a:xfrm>
          <a:prstGeom prst="ellipse">
            <a:avLst/>
          </a:prstGeom>
          <a:solidFill>
            <a:srgbClr val="3319D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Основа формирования проекта бюджета города Батайска на 2017-2019 годы 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 flipH="1">
            <a:off x="6172200" y="4419600"/>
            <a:ext cx="2743200" cy="18288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Муниципальные программы города Батайска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0" y="4419600"/>
            <a:ext cx="2514600" cy="1981200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Прогноз социально-экономического развития города Батайска на 2017-2019 годы</a:t>
            </a:r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343400" y="914400"/>
            <a:ext cx="76200" cy="76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514600" y="0"/>
            <a:ext cx="3886200" cy="18288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Основные направления бюджетной, налоговой и долговой политики города Батайска на 2017-2019 годы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191000" y="1752600"/>
            <a:ext cx="484632" cy="59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flipH="1" flipV="1">
            <a:off x="5791200" y="3810000"/>
            <a:ext cx="838200" cy="609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209800" y="3886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81000" y="354449"/>
            <a:ext cx="853440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параметры бюджета города Батайска на 2017 -2019 годы, млн.рублей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1676400"/>
          <a:ext cx="8153400" cy="509016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038600"/>
                <a:gridCol w="1447800"/>
                <a:gridCol w="1295400"/>
                <a:gridCol w="1371600"/>
              </a:tblGrid>
              <a:tr h="929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2017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2018 год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ДОХОДЫ всего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2246,7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2350,1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2401,4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в том числе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Налоговые и неналоговые доходы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952,7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962,9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998,5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Межбюджетные трансферты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1294,0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1387,2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1402,9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РАСХОДЫ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2246,7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2269,1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2313,7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ДЕФИЦИТ</a:t>
                      </a:r>
                      <a:r>
                        <a:rPr lang="ru-RU" sz="2800" baseline="0" dirty="0" smtClean="0"/>
                        <a:t> (-)</a:t>
                      </a:r>
                      <a:r>
                        <a:rPr lang="ru-RU" sz="2800" dirty="0" smtClean="0"/>
                        <a:t>ПРОФИЦИТ (+)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81,0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87,7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2400" y="1676400"/>
          <a:ext cx="8686800" cy="464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2000" y="5334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города Батайска в 2017 году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8400" y="2819400"/>
            <a:ext cx="121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42" b="1" i="0" u="none" strike="noStrike" kern="1200" baseline="0">
                <a:solidFill>
                  <a:srgbClr val="000000"/>
                </a:solidFill>
                <a:latin typeface="Arial Black" pitchFamily="34" charset="0"/>
                <a:ea typeface="Arial"/>
                <a:cs typeface="Arial"/>
              </a:defRPr>
            </a:pPr>
            <a:r>
              <a:rPr lang="ru-RU" sz="32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latin typeface="Arial Black" pitchFamily="34" charset="0"/>
              </a:rPr>
              <a:t>58</a:t>
            </a:r>
            <a:r>
              <a:rPr lang="en-US" sz="32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latin typeface="Arial Black" pitchFamily="34" charset="0"/>
              </a:rPr>
              <a:t>%</a:t>
            </a:r>
            <a:endParaRPr lang="en-US" sz="3200" dirty="0">
              <a:ln>
                <a:solidFill>
                  <a:schemeClr val="bg1">
                    <a:lumMod val="95000"/>
                  </a:schemeClr>
                </a:solidFill>
              </a:ln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7778" y="3429000"/>
            <a:ext cx="1021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342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28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latin typeface="Arial Black" pitchFamily="34" charset="0"/>
              </a:rPr>
              <a:t>11</a:t>
            </a:r>
            <a:r>
              <a:rPr lang="en-US" sz="28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latin typeface="Arial Black" pitchFamily="34" charset="0"/>
              </a:rPr>
              <a:t>%</a:t>
            </a:r>
            <a:endParaRPr lang="en-US" sz="2800" dirty="0">
              <a:ln>
                <a:solidFill>
                  <a:schemeClr val="bg1">
                    <a:lumMod val="95000"/>
                  </a:schemeClr>
                </a:solidFill>
              </a:ln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9003" y="2590800"/>
            <a:ext cx="1021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342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2800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31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%</a:t>
            </a:r>
            <a:endParaRPr lang="en-US" sz="2800" dirty="0">
              <a:ln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13" name="Рисунок 9" descr="герб Батайска с флагом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25"/>
            <a:ext cx="1295399" cy="8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latin typeface="Arial Black" pitchFamily="34" charset="0"/>
              </a:rPr>
              <a:t>Основные налоговые и неналоговые доходы бюджета города Батайска в  2017 году (тыс.рублей)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1066800" y="1828800"/>
          <a:ext cx="10591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2400" y="1676400"/>
          <a:ext cx="8686800" cy="464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2000" y="5334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межбюджетных трансфертов, предоставляемых бюджету города Батайска в 2017 году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9" descr="герб Батайска с флагом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25"/>
            <a:ext cx="1295399" cy="8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РАСХОДЫ БЮДЖЕТА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38912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РАСХОДЫ БЮДЖЕТА </a:t>
            </a:r>
          </a:p>
          <a:p>
            <a:pPr algn="ctr"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РАСПРЕДЕЛЕНЫ ПО: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8600" y="3810000"/>
            <a:ext cx="2743200" cy="18288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10 главным распорядителям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48000" y="3886200"/>
            <a:ext cx="2590800" cy="1828800"/>
          </a:xfrm>
          <a:prstGeom prst="ellipse">
            <a:avLst/>
          </a:prstGeom>
          <a:solidFill>
            <a:srgbClr val="FF0066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19 муниципальным программам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91200" y="3733800"/>
            <a:ext cx="2819400" cy="18288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11 разделам бюджетной классификации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28600"/>
            <a:ext cx="6629400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latin typeface="Arial Black" pitchFamily="34" charset="0"/>
              </a:rPr>
              <a:t>Структура расходов бюджета города Батайска в 2017 году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1168082"/>
              </p:ext>
            </p:extLst>
          </p:nvPr>
        </p:nvGraphicFramePr>
        <p:xfrm>
          <a:off x="457200" y="889000"/>
          <a:ext cx="9242321" cy="596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Социальная направленность бюджета города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ph type="chart" idx="1"/>
          </p:nvPr>
        </p:nvGraphicFramePr>
        <p:xfrm>
          <a:off x="3810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SimHei"/>
        <a:cs typeface=""/>
      </a:majorFont>
      <a:minorFont>
        <a:latin typeface="Calibri"/>
        <a:ea typeface="Sim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490</Words>
  <Application>Microsoft Office PowerPoint</Application>
  <PresentationFormat>Экран (4:3)</PresentationFormat>
  <Paragraphs>130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1_Office 主题</vt:lpstr>
      <vt:lpstr>Слайд 1</vt:lpstr>
      <vt:lpstr>Слайд 2</vt:lpstr>
      <vt:lpstr>Слайд 3</vt:lpstr>
      <vt:lpstr>Слайд 4</vt:lpstr>
      <vt:lpstr>Основные налоговые и неналоговые доходы бюджета города Батайска в  2017 году (тыс.рублей)</vt:lpstr>
      <vt:lpstr>Слайд 6</vt:lpstr>
      <vt:lpstr>РАСХОДЫ БЮДЖЕТА</vt:lpstr>
      <vt:lpstr>Слайд 8</vt:lpstr>
      <vt:lpstr>Социальная направленность бюджета города</vt:lpstr>
      <vt:lpstr>Расходы бюджета, формируемые в рамках муниципальных программ, и непрограммные расходы, млн.рублей</vt:lpstr>
      <vt:lpstr>Муниципальная программа «Развитие образования» 2017 год 1 162,0 млн.рублей</vt:lpstr>
      <vt:lpstr>Слайд 12</vt:lpstr>
      <vt:lpstr>Муниципальная программа «Развитие культуры»</vt:lpstr>
      <vt:lpstr>Доля муниципальных программ в общем объеме расходов, запланированных на реализацию муниципальных программ города Батайска в 2017 году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</dc:creator>
  <cp:lastModifiedBy>Жарова</cp:lastModifiedBy>
  <cp:revision>211</cp:revision>
  <cp:lastPrinted>2014-03-28T09:40:31Z</cp:lastPrinted>
  <dcterms:created xsi:type="dcterms:W3CDTF">1601-01-01T00:00:00Z</dcterms:created>
  <dcterms:modified xsi:type="dcterms:W3CDTF">2016-12-16T08:40:17Z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